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10" r:id="rId4"/>
  </p:sldMasterIdLst>
  <p:notesMasterIdLst>
    <p:notesMasterId r:id="rId25"/>
  </p:notesMasterIdLst>
  <p:handoutMasterIdLst>
    <p:handoutMasterId r:id="rId26"/>
  </p:handoutMasterIdLst>
  <p:sldIdLst>
    <p:sldId id="260" r:id="rId5"/>
    <p:sldId id="276" r:id="rId6"/>
    <p:sldId id="304" r:id="rId7"/>
    <p:sldId id="281" r:id="rId8"/>
    <p:sldId id="283" r:id="rId9"/>
    <p:sldId id="298" r:id="rId10"/>
    <p:sldId id="313" r:id="rId11"/>
    <p:sldId id="320" r:id="rId12"/>
    <p:sldId id="328" r:id="rId13"/>
    <p:sldId id="325" r:id="rId14"/>
    <p:sldId id="310" r:id="rId15"/>
    <p:sldId id="290" r:id="rId16"/>
    <p:sldId id="311" r:id="rId17"/>
    <p:sldId id="315" r:id="rId18"/>
    <p:sldId id="316" r:id="rId19"/>
    <p:sldId id="317" r:id="rId20"/>
    <p:sldId id="323" r:id="rId21"/>
    <p:sldId id="327" r:id="rId22"/>
    <p:sldId id="329" r:id="rId23"/>
    <p:sldId id="330" r:id="rId24"/>
  </p:sldIdLst>
  <p:sldSz cx="17348200" cy="9753600"/>
  <p:notesSz cx="6858000" cy="9144000"/>
  <p:defaultTextStyle>
    <a:defPPr>
      <a:defRPr lang="en-US"/>
    </a:defPPr>
    <a:lvl1pPr algn="l" rtl="0" fontAlgn="base">
      <a:spcBef>
        <a:spcPct val="0"/>
      </a:spcBef>
      <a:spcAft>
        <a:spcPct val="0"/>
      </a:spcAft>
      <a:defRPr sz="1200" kern="1200">
        <a:solidFill>
          <a:srgbClr val="000000"/>
        </a:solidFill>
        <a:latin typeface="Gill Sans" pitchFamily="1" charset="0"/>
        <a:ea typeface="ヒラギノ角ゴ ProN W3" pitchFamily="1" charset="-128"/>
        <a:cs typeface="+mn-cs"/>
        <a:sym typeface="Gill Sans" pitchFamily="1" charset="0"/>
      </a:defRPr>
    </a:lvl1pPr>
    <a:lvl2pPr marL="457200" algn="l" rtl="0" fontAlgn="base">
      <a:spcBef>
        <a:spcPct val="0"/>
      </a:spcBef>
      <a:spcAft>
        <a:spcPct val="0"/>
      </a:spcAft>
      <a:defRPr sz="1200" kern="1200">
        <a:solidFill>
          <a:srgbClr val="000000"/>
        </a:solidFill>
        <a:latin typeface="Gill Sans" pitchFamily="1" charset="0"/>
        <a:ea typeface="ヒラギノ角ゴ ProN W3" pitchFamily="1" charset="-128"/>
        <a:cs typeface="+mn-cs"/>
        <a:sym typeface="Gill Sans" pitchFamily="1" charset="0"/>
      </a:defRPr>
    </a:lvl2pPr>
    <a:lvl3pPr marL="914400" algn="l" rtl="0" fontAlgn="base">
      <a:spcBef>
        <a:spcPct val="0"/>
      </a:spcBef>
      <a:spcAft>
        <a:spcPct val="0"/>
      </a:spcAft>
      <a:defRPr sz="1200" kern="1200">
        <a:solidFill>
          <a:srgbClr val="000000"/>
        </a:solidFill>
        <a:latin typeface="Gill Sans" pitchFamily="1" charset="0"/>
        <a:ea typeface="ヒラギノ角ゴ ProN W3" pitchFamily="1" charset="-128"/>
        <a:cs typeface="+mn-cs"/>
        <a:sym typeface="Gill Sans" pitchFamily="1" charset="0"/>
      </a:defRPr>
    </a:lvl3pPr>
    <a:lvl4pPr marL="1371600" algn="l" rtl="0" fontAlgn="base">
      <a:spcBef>
        <a:spcPct val="0"/>
      </a:spcBef>
      <a:spcAft>
        <a:spcPct val="0"/>
      </a:spcAft>
      <a:defRPr sz="1200" kern="1200">
        <a:solidFill>
          <a:srgbClr val="000000"/>
        </a:solidFill>
        <a:latin typeface="Gill Sans" pitchFamily="1" charset="0"/>
        <a:ea typeface="ヒラギノ角ゴ ProN W3" pitchFamily="1" charset="-128"/>
        <a:cs typeface="+mn-cs"/>
        <a:sym typeface="Gill Sans" pitchFamily="1" charset="0"/>
      </a:defRPr>
    </a:lvl4pPr>
    <a:lvl5pPr marL="1828800" algn="l" rtl="0" fontAlgn="base">
      <a:spcBef>
        <a:spcPct val="0"/>
      </a:spcBef>
      <a:spcAft>
        <a:spcPct val="0"/>
      </a:spcAft>
      <a:defRPr sz="1200" kern="1200">
        <a:solidFill>
          <a:srgbClr val="000000"/>
        </a:solidFill>
        <a:latin typeface="Gill Sans" pitchFamily="1" charset="0"/>
        <a:ea typeface="ヒラギノ角ゴ ProN W3" pitchFamily="1" charset="-128"/>
        <a:cs typeface="+mn-cs"/>
        <a:sym typeface="Gill Sans" pitchFamily="1" charset="0"/>
      </a:defRPr>
    </a:lvl5pPr>
    <a:lvl6pPr marL="2286000" algn="l" defTabSz="914400" rtl="0" eaLnBrk="1" latinLnBrk="0" hangingPunct="1">
      <a:defRPr sz="1200" kern="1200">
        <a:solidFill>
          <a:srgbClr val="000000"/>
        </a:solidFill>
        <a:latin typeface="Gill Sans" pitchFamily="1" charset="0"/>
        <a:ea typeface="ヒラギノ角ゴ ProN W3" pitchFamily="1" charset="-128"/>
        <a:cs typeface="+mn-cs"/>
        <a:sym typeface="Gill Sans" pitchFamily="1" charset="0"/>
      </a:defRPr>
    </a:lvl6pPr>
    <a:lvl7pPr marL="2743200" algn="l" defTabSz="914400" rtl="0" eaLnBrk="1" latinLnBrk="0" hangingPunct="1">
      <a:defRPr sz="1200" kern="1200">
        <a:solidFill>
          <a:srgbClr val="000000"/>
        </a:solidFill>
        <a:latin typeface="Gill Sans" pitchFamily="1" charset="0"/>
        <a:ea typeface="ヒラギノ角ゴ ProN W3" pitchFamily="1" charset="-128"/>
        <a:cs typeface="+mn-cs"/>
        <a:sym typeface="Gill Sans" pitchFamily="1" charset="0"/>
      </a:defRPr>
    </a:lvl7pPr>
    <a:lvl8pPr marL="3200400" algn="l" defTabSz="914400" rtl="0" eaLnBrk="1" latinLnBrk="0" hangingPunct="1">
      <a:defRPr sz="1200" kern="1200">
        <a:solidFill>
          <a:srgbClr val="000000"/>
        </a:solidFill>
        <a:latin typeface="Gill Sans" pitchFamily="1" charset="0"/>
        <a:ea typeface="ヒラギノ角ゴ ProN W3" pitchFamily="1" charset="-128"/>
        <a:cs typeface="+mn-cs"/>
        <a:sym typeface="Gill Sans" pitchFamily="1" charset="0"/>
      </a:defRPr>
    </a:lvl8pPr>
    <a:lvl9pPr marL="3657600" algn="l" defTabSz="914400" rtl="0" eaLnBrk="1" latinLnBrk="0" hangingPunct="1">
      <a:defRPr sz="1200" kern="1200">
        <a:solidFill>
          <a:srgbClr val="000000"/>
        </a:solidFill>
        <a:latin typeface="Gill Sans" pitchFamily="1" charset="0"/>
        <a:ea typeface="ヒラギノ角ゴ ProN W3" pitchFamily="1" charset="-128"/>
        <a:cs typeface="+mn-cs"/>
        <a:sym typeface="Gill Sans" pitchFamily="1"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70" autoAdjust="0"/>
    <p:restoredTop sz="84369" autoAdjust="0"/>
  </p:normalViewPr>
  <p:slideViewPr>
    <p:cSldViewPr snapToGrid="0">
      <p:cViewPr>
        <p:scale>
          <a:sx n="40" d="100"/>
          <a:sy n="40" d="100"/>
        </p:scale>
        <p:origin x="-1170" y="-294"/>
      </p:cViewPr>
      <p:guideLst>
        <p:guide orient="horz" pos="3072"/>
        <p:guide orient="horz" pos="642"/>
        <p:guide pos="5464"/>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59" d="100"/>
          <a:sy n="59" d="100"/>
        </p:scale>
        <p:origin x="-25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37C30F-0B85-422F-8E3A-92D34FB4F5EB}" type="datetimeFigureOut">
              <a:rPr lang="en-US" smtClean="0"/>
              <a:t>2/4/2011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FDCBA6C-2197-4351-97C0-08D47ABC3D7A}" type="slidenum">
              <a:rPr lang="en-US" smtClean="0"/>
              <a:t>‹#›</a:t>
            </a:fld>
            <a:endParaRPr lang="en-US"/>
          </a:p>
        </p:txBody>
      </p:sp>
    </p:spTree>
    <p:extLst>
      <p:ext uri="{BB962C8B-B14F-4D97-AF65-F5344CB8AC3E}">
        <p14:creationId xmlns:p14="http://schemas.microsoft.com/office/powerpoint/2010/main" val="2912235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10F8D7-1E2B-43D7-901E-AD34A2E1A5BC}" type="datetimeFigureOut">
              <a:rPr lang="en-US" smtClean="0"/>
              <a:t>2/4/2011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C476BB-922F-4D1D-9D3E-637C652180C7}" type="slidenum">
              <a:rPr lang="en-US" smtClean="0"/>
              <a:t>‹#›</a:t>
            </a:fld>
            <a:endParaRPr lang="en-US"/>
          </a:p>
        </p:txBody>
      </p:sp>
    </p:spTree>
    <p:extLst>
      <p:ext uri="{BB962C8B-B14F-4D97-AF65-F5344CB8AC3E}">
        <p14:creationId xmlns:p14="http://schemas.microsoft.com/office/powerpoint/2010/main" val="4031832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2/4/2011 11:10 AM</a:t>
            </a:fld>
            <a:endParaRPr lang="en-US"/>
          </a:p>
        </p:txBody>
      </p:sp>
      <p:sp>
        <p:nvSpPr>
          <p:cNvPr id="6" name="Footer Placeholder 5"/>
          <p:cNvSpPr>
            <a:spLocks noGrp="1"/>
          </p:cNvSpPr>
          <p:nvPr>
            <p:ph type="ftr" sz="quarter" idx="12"/>
          </p:nvPr>
        </p:nvSpPr>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900" i="1" kern="1200" dirty="0" smtClean="0">
                <a:solidFill>
                  <a:schemeClr val="tx1"/>
                </a:solidFill>
                <a:effectLst/>
                <a:latin typeface="Segoe UI" pitchFamily="34" charset="0"/>
                <a:ea typeface="+mn-ea"/>
                <a:cs typeface="+mn-cs"/>
              </a:rPr>
              <a:t>Practice</a:t>
            </a:r>
            <a:r>
              <a:rPr lang="en-US" sz="900" i="1" kern="1200" baseline="0" dirty="0" smtClean="0">
                <a:solidFill>
                  <a:schemeClr val="tx1"/>
                </a:solidFill>
                <a:effectLst/>
                <a:latin typeface="Segoe UI" pitchFamily="34" charset="0"/>
                <a:ea typeface="+mn-ea"/>
                <a:cs typeface="+mn-cs"/>
              </a:rPr>
              <a:t> Fusion</a:t>
            </a:r>
          </a:p>
          <a:p>
            <a:pPr lvl="0"/>
            <a:endParaRPr lang="en-US" sz="900" i="1" kern="1200" baseline="0" dirty="0" smtClean="0">
              <a:solidFill>
                <a:schemeClr val="tx1"/>
              </a:solidFill>
              <a:effectLst/>
              <a:latin typeface="Segoe UI" pitchFamily="34" charset="0"/>
              <a:ea typeface="+mn-ea"/>
              <a:cs typeface="+mn-cs"/>
            </a:endParaRPr>
          </a:p>
          <a:p>
            <a:pPr lvl="0"/>
            <a:r>
              <a:rPr lang="en-US" sz="900" i="1" kern="1200" baseline="0" dirty="0" smtClean="0">
                <a:solidFill>
                  <a:schemeClr val="tx1"/>
                </a:solidFill>
                <a:effectLst/>
                <a:latin typeface="Segoe UI" pitchFamily="34" charset="0"/>
                <a:ea typeface="+mn-ea"/>
                <a:cs typeface="+mn-cs"/>
              </a:rPr>
              <a:t>Predixion Software</a:t>
            </a:r>
          </a:p>
          <a:p>
            <a:pPr lvl="0"/>
            <a:r>
              <a:rPr lang="en-US" sz="900" i="1" kern="1200" baseline="0" dirty="0" smtClean="0">
                <a:solidFill>
                  <a:schemeClr val="tx1"/>
                </a:solidFill>
                <a:effectLst/>
                <a:latin typeface="Segoe UI" pitchFamily="34" charset="0"/>
                <a:ea typeface="+mn-ea"/>
                <a:cs typeface="+mn-cs"/>
              </a:rPr>
              <a:t>Innovative Cloud vendor for predictive analytics</a:t>
            </a:r>
          </a:p>
          <a:p>
            <a:pPr lvl="0"/>
            <a:endParaRPr lang="en-US" sz="900" i="1" kern="1200" baseline="0" dirty="0" smtClean="0">
              <a:solidFill>
                <a:schemeClr val="tx1"/>
              </a:solidFill>
              <a:effectLst/>
              <a:latin typeface="Segoe UI" pitchFamily="34" charset="0"/>
              <a:ea typeface="+mn-ea"/>
              <a:cs typeface="+mn-cs"/>
            </a:endParaRPr>
          </a:p>
          <a:p>
            <a:pPr lvl="0"/>
            <a:r>
              <a:rPr lang="en-US" sz="900" i="1" kern="1200" baseline="0" dirty="0" smtClean="0">
                <a:solidFill>
                  <a:schemeClr val="tx1"/>
                </a:solidFill>
                <a:effectLst/>
                <a:latin typeface="Segoe UI" pitchFamily="34" charset="0"/>
                <a:ea typeface="+mn-ea"/>
                <a:cs typeface="+mn-cs"/>
              </a:rPr>
              <a:t>Jamie, their CTO </a:t>
            </a:r>
          </a:p>
          <a:p>
            <a:pPr lvl="0"/>
            <a:r>
              <a:rPr lang="en-US" sz="900" i="1" kern="1200" baseline="0" dirty="0" smtClean="0">
                <a:solidFill>
                  <a:schemeClr val="tx1"/>
                </a:solidFill>
                <a:effectLst/>
                <a:latin typeface="Segoe UI" pitchFamily="34" charset="0"/>
                <a:ea typeface="+mn-ea"/>
                <a:cs typeface="+mn-cs"/>
              </a:rPr>
              <a:t>27 patents in data mining</a:t>
            </a:r>
          </a:p>
          <a:p>
            <a:pPr lvl="0"/>
            <a:r>
              <a:rPr lang="en-US" sz="900" i="1" kern="1200" baseline="0" dirty="0" smtClean="0">
                <a:solidFill>
                  <a:schemeClr val="tx1"/>
                </a:solidFill>
                <a:effectLst/>
                <a:latin typeface="Segoe UI" pitchFamily="34" charset="0"/>
                <a:ea typeface="+mn-ea"/>
                <a:cs typeface="+mn-cs"/>
              </a:rPr>
              <a:t>Popular author of 2 books on the subject</a:t>
            </a:r>
          </a:p>
          <a:p>
            <a:pPr lvl="0"/>
            <a:endParaRPr lang="en-US" sz="900" i="1" kern="1200" baseline="0" dirty="0" smtClean="0">
              <a:solidFill>
                <a:schemeClr val="tx1"/>
              </a:solidFill>
              <a:effectLst/>
              <a:latin typeface="Segoe UI" pitchFamily="34" charset="0"/>
              <a:ea typeface="+mn-ea"/>
              <a:cs typeface="+mn-cs"/>
            </a:endParaRPr>
          </a:p>
          <a:p>
            <a:pPr lvl="0"/>
            <a:r>
              <a:rPr lang="en-US" sz="900" i="1" kern="1200" baseline="0" dirty="0" smtClean="0">
                <a:solidFill>
                  <a:schemeClr val="tx1"/>
                </a:solidFill>
                <a:effectLst/>
                <a:latin typeface="Segoe UI" pitchFamily="34" charset="0"/>
                <a:ea typeface="+mn-ea"/>
                <a:cs typeface="+mn-cs"/>
              </a:rPr>
              <a:t>Bringing data from Azure marketplace into </a:t>
            </a:r>
            <a:r>
              <a:rPr lang="en-US" sz="900" i="1" kern="1200" baseline="0" dirty="0" err="1" smtClean="0">
                <a:solidFill>
                  <a:schemeClr val="tx1"/>
                </a:solidFill>
                <a:effectLst/>
                <a:latin typeface="Segoe UI" pitchFamily="34" charset="0"/>
                <a:ea typeface="+mn-ea"/>
                <a:cs typeface="+mn-cs"/>
              </a:rPr>
              <a:t>PowerPivot</a:t>
            </a:r>
            <a:endParaRPr lang="en-US" sz="900" i="1" kern="1200" baseline="0" dirty="0" smtClean="0">
              <a:solidFill>
                <a:schemeClr val="tx1"/>
              </a:solidFill>
              <a:effectLst/>
              <a:latin typeface="Segoe UI" pitchFamily="34" charset="0"/>
              <a:ea typeface="+mn-ea"/>
              <a:cs typeface="+mn-cs"/>
            </a:endParaRPr>
          </a:p>
          <a:p>
            <a:pPr lvl="0"/>
            <a:r>
              <a:rPr lang="en-US" sz="900" i="1" kern="1200" baseline="0" dirty="0" smtClean="0">
                <a:solidFill>
                  <a:schemeClr val="tx1"/>
                </a:solidFill>
                <a:effectLst/>
                <a:latin typeface="Segoe UI" pitchFamily="34" charset="0"/>
                <a:ea typeface="+mn-ea"/>
                <a:cs typeface="+mn-cs"/>
              </a:rPr>
              <a:t>Profiling data from </a:t>
            </a:r>
          </a:p>
          <a:p>
            <a:pPr lvl="0"/>
            <a:r>
              <a:rPr lang="en-US" sz="900" i="1" kern="1200" baseline="0" dirty="0" smtClean="0">
                <a:solidFill>
                  <a:schemeClr val="tx1"/>
                </a:solidFill>
                <a:effectLst/>
                <a:latin typeface="Segoe UI" pitchFamily="34" charset="0"/>
                <a:ea typeface="+mn-ea"/>
                <a:cs typeface="+mn-cs"/>
              </a:rPr>
              <a:t>Building </a:t>
            </a:r>
            <a:r>
              <a:rPr lang="en-US" sz="900" i="1" kern="1200" baseline="0" dirty="0" err="1" smtClean="0">
                <a:solidFill>
                  <a:schemeClr val="tx1"/>
                </a:solidFill>
                <a:effectLst/>
                <a:latin typeface="Segoe UI" pitchFamily="34" charset="0"/>
                <a:ea typeface="+mn-ea"/>
                <a:cs typeface="+mn-cs"/>
              </a:rPr>
              <a:t>PowerPivot</a:t>
            </a:r>
            <a:r>
              <a:rPr lang="en-US" sz="900" i="1" kern="1200" baseline="0" dirty="0" smtClean="0">
                <a:solidFill>
                  <a:schemeClr val="tx1"/>
                </a:solidFill>
                <a:effectLst/>
                <a:latin typeface="Segoe UI" pitchFamily="34" charset="0"/>
                <a:ea typeface="+mn-ea"/>
                <a:cs typeface="+mn-cs"/>
              </a:rPr>
              <a:t> app</a:t>
            </a:r>
          </a:p>
          <a:p>
            <a:pPr lvl="0"/>
            <a:r>
              <a:rPr lang="en-US" sz="900" i="1" kern="1200" baseline="0" dirty="0" smtClean="0">
                <a:solidFill>
                  <a:schemeClr val="tx1"/>
                </a:solidFill>
                <a:effectLst/>
                <a:latin typeface="Segoe UI" pitchFamily="34" charset="0"/>
                <a:ea typeface="+mn-ea"/>
                <a:cs typeface="+mn-cs"/>
              </a:rPr>
              <a:t>Performing predictive analytics in the cloud</a:t>
            </a:r>
          </a:p>
          <a:p>
            <a:pPr lvl="0"/>
            <a:endParaRPr lang="en-US" sz="900" i="1" kern="1200" baseline="0" dirty="0" smtClean="0">
              <a:solidFill>
                <a:schemeClr val="tx1"/>
              </a:solidFill>
              <a:effectLst/>
              <a:latin typeface="Segoe UI" pitchFamily="34" charset="0"/>
              <a:ea typeface="+mn-ea"/>
              <a:cs typeface="+mn-cs"/>
            </a:endParaRPr>
          </a:p>
          <a:p>
            <a:pPr lvl="0"/>
            <a:endParaRPr lang="en-US" sz="900" i="1" kern="1200" baseline="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extLst>
      <p:ext uri="{BB962C8B-B14F-4D97-AF65-F5344CB8AC3E}">
        <p14:creationId xmlns:p14="http://schemas.microsoft.com/office/powerpoint/2010/main" val="34728328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kern="1200" dirty="0" smtClean="0">
                <a:solidFill>
                  <a:schemeClr val="tx1"/>
                </a:solidFill>
                <a:effectLst/>
                <a:latin typeface="Segoe UI" pitchFamily="34" charset="0"/>
                <a:ea typeface="+mn-ea"/>
                <a:cs typeface="+mn-cs"/>
              </a:rPr>
              <a:t>The vendor abstract is extremely positive including a number of highly favorable quotes:</a:t>
            </a:r>
          </a:p>
          <a:p>
            <a:r>
              <a:rPr lang="en-US" sz="900" kern="1200" dirty="0" smtClean="0">
                <a:solidFill>
                  <a:schemeClr val="tx1"/>
                </a:solidFill>
                <a:effectLst/>
                <a:latin typeface="Segoe UI" pitchFamily="34" charset="0"/>
                <a:ea typeface="+mn-ea"/>
                <a:cs typeface="+mn-cs"/>
              </a:rPr>
              <a:t> </a:t>
            </a:r>
          </a:p>
          <a:p>
            <a:pPr lvl="0"/>
            <a:r>
              <a:rPr lang="en-US" sz="900" i="1" kern="1200" dirty="0" smtClean="0">
                <a:solidFill>
                  <a:schemeClr val="tx1"/>
                </a:solidFill>
                <a:effectLst/>
                <a:latin typeface="Segoe UI" pitchFamily="34" charset="0"/>
                <a:ea typeface="+mn-ea"/>
                <a:cs typeface="+mn-cs"/>
              </a:rPr>
              <a:t>“Microsoft customers cited TCO as the No. 1 reason for selecting Microsoft as a BI vendor, while cost was cited less frequently as a limitation to wider deployment for Microsoft than most other vendors in the survey”. </a:t>
            </a:r>
          </a:p>
          <a:p>
            <a:pPr lvl="0"/>
            <a:endParaRPr lang="en-US" sz="900" kern="1200" dirty="0" smtClean="0">
              <a:solidFill>
                <a:schemeClr val="tx1"/>
              </a:solidFill>
              <a:effectLst/>
              <a:latin typeface="Segoe UI" pitchFamily="34" charset="0"/>
              <a:ea typeface="+mn-ea"/>
              <a:cs typeface="+mn-cs"/>
            </a:endParaRPr>
          </a:p>
          <a:p>
            <a:pPr lvl="0"/>
            <a:r>
              <a:rPr lang="en-US" sz="900" i="1" kern="1200" dirty="0" smtClean="0">
                <a:solidFill>
                  <a:schemeClr val="tx1"/>
                </a:solidFill>
                <a:effectLst/>
                <a:latin typeface="Segoe UI" pitchFamily="34" charset="0"/>
                <a:ea typeface="+mn-ea"/>
                <a:cs typeface="+mn-cs"/>
              </a:rPr>
              <a:t>“Customers rating Microsoft above average across many key satisfaction metrics, including "sales and customer experience" (including product quality and support), "achievement of business benefits," as well as for "vendor success." </a:t>
            </a:r>
          </a:p>
          <a:p>
            <a:pPr lvl="0"/>
            <a:endParaRPr lang="en-US" sz="900" kern="1200" dirty="0" smtClean="0">
              <a:solidFill>
                <a:schemeClr val="tx1"/>
              </a:solidFill>
              <a:effectLst/>
              <a:latin typeface="Segoe UI" pitchFamily="34" charset="0"/>
              <a:ea typeface="+mn-ea"/>
              <a:cs typeface="+mn-cs"/>
            </a:endParaRPr>
          </a:p>
          <a:p>
            <a:pPr lvl="0"/>
            <a:r>
              <a:rPr lang="en-US" sz="900" i="1" kern="1200" dirty="0" smtClean="0">
                <a:solidFill>
                  <a:schemeClr val="tx1"/>
                </a:solidFill>
                <a:effectLst/>
                <a:latin typeface="Segoe UI" pitchFamily="34" charset="0"/>
                <a:ea typeface="+mn-ea"/>
                <a:cs typeface="+mn-cs"/>
              </a:rPr>
              <a:t>“Microsoft customers rate its BI platform infrastructure and development tools among the highest compared to other vendors, and a higher percentage of customers use them extensively.” </a:t>
            </a:r>
            <a:endParaRPr lang="en-US" sz="900" kern="1200" dirty="0" smtClean="0">
              <a:solidFill>
                <a:schemeClr val="tx1"/>
              </a:solidFill>
              <a:effectLst/>
              <a:latin typeface="Segoe UI" pitchFamily="34" charset="0"/>
              <a:ea typeface="+mn-ea"/>
              <a:cs typeface="+mn-cs"/>
            </a:endParaRPr>
          </a:p>
          <a:p>
            <a:pPr lvl="0"/>
            <a:r>
              <a:rPr lang="en-US" sz="900" i="1" kern="1200" dirty="0" smtClean="0">
                <a:solidFill>
                  <a:schemeClr val="tx1"/>
                </a:solidFill>
                <a:effectLst/>
                <a:latin typeface="Segoe UI" pitchFamily="34" charset="0"/>
                <a:ea typeface="+mn-ea"/>
                <a:cs typeface="+mn-cs"/>
              </a:rPr>
              <a:t>"Wide availability of skills is among the top reasons customers select Microsoft over competing vendors.” </a:t>
            </a:r>
          </a:p>
          <a:p>
            <a:pPr lvl="0"/>
            <a:endParaRPr lang="en-US" sz="900" kern="1200" dirty="0" smtClean="0">
              <a:solidFill>
                <a:schemeClr val="tx1"/>
              </a:solidFill>
              <a:effectLst/>
              <a:latin typeface="Segoe UI" pitchFamily="34" charset="0"/>
              <a:ea typeface="+mn-ea"/>
              <a:cs typeface="+mn-cs"/>
            </a:endParaRPr>
          </a:p>
          <a:p>
            <a:pPr lvl="0"/>
            <a:r>
              <a:rPr lang="en-US" sz="900" i="1" kern="1200" dirty="0" smtClean="0">
                <a:solidFill>
                  <a:schemeClr val="tx1"/>
                </a:solidFill>
                <a:effectLst/>
                <a:latin typeface="Segoe UI" pitchFamily="34" charset="0"/>
                <a:ea typeface="+mn-ea"/>
                <a:cs typeface="+mn-cs"/>
              </a:rPr>
              <a:t>“Customers in the Magic Quadrant survey report that their Microsoft average deployment sizes are now larger than any other vendor in the survey in terms of users”.</a:t>
            </a:r>
          </a:p>
          <a:p>
            <a:pPr lvl="0"/>
            <a:endParaRPr lang="en-US" sz="900" kern="1200" dirty="0" smtClean="0">
              <a:solidFill>
                <a:schemeClr val="tx1"/>
              </a:solidFill>
              <a:effectLst/>
              <a:latin typeface="Segoe UI" pitchFamily="34" charset="0"/>
              <a:ea typeface="+mn-ea"/>
              <a:cs typeface="+mn-cs"/>
            </a:endParaRPr>
          </a:p>
          <a:p>
            <a:pPr lvl="0"/>
            <a:r>
              <a:rPr lang="en-US" sz="900" i="1" kern="1200" dirty="0" smtClean="0">
                <a:solidFill>
                  <a:schemeClr val="tx1"/>
                </a:solidFill>
                <a:effectLst/>
                <a:latin typeface="Segoe UI" pitchFamily="34" charset="0"/>
                <a:ea typeface="+mn-ea"/>
                <a:cs typeface="+mn-cs"/>
              </a:rPr>
              <a:t>“Microsoft is the only BI platform vendor to tie its BI strategy tightly to its enterprise collaboration platform, SharePoint….Microsoft's BI customers have a very positive view of its collaboration-centric approach to BI.” </a:t>
            </a:r>
          </a:p>
          <a:p>
            <a:pPr lvl="0"/>
            <a:endParaRPr lang="en-US" sz="900" i="1" kern="1200" dirty="0" smtClean="0">
              <a:solidFill>
                <a:schemeClr val="tx1"/>
              </a:solidFill>
              <a:effectLst/>
              <a:latin typeface="Segoe UI" pitchFamily="34" charset="0"/>
              <a:ea typeface="+mn-ea"/>
              <a:cs typeface="+mn-cs"/>
            </a:endParaRPr>
          </a:p>
          <a:p>
            <a:pPr lvl="0"/>
            <a:endParaRPr lang="en-US" sz="900" kern="1200" dirty="0" smtClean="0">
              <a:solidFill>
                <a:schemeClr val="tx1"/>
              </a:solidFill>
              <a:effectLst/>
              <a:latin typeface="Segoe U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DA8164D6-29AA-4B70-8F71-534C5DCB0F15}" type="slidenum">
              <a:rPr lang="en-US" smtClean="0"/>
              <a:pPr/>
              <a:t>20</a:t>
            </a:fld>
            <a:endParaRPr lang="en-US"/>
          </a:p>
        </p:txBody>
      </p:sp>
    </p:spTree>
    <p:extLst>
      <p:ext uri="{BB962C8B-B14F-4D97-AF65-F5344CB8AC3E}">
        <p14:creationId xmlns:p14="http://schemas.microsoft.com/office/powerpoint/2010/main" val="17944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C99517-60A9-455D-99F8-56C67C261D0F}" type="slidenum">
              <a:rPr lang="en-US" smtClean="0"/>
              <a:pPr/>
              <a:t>4</a:t>
            </a:fld>
            <a:endParaRPr lang="en-US"/>
          </a:p>
        </p:txBody>
      </p:sp>
    </p:spTree>
    <p:extLst>
      <p:ext uri="{BB962C8B-B14F-4D97-AF65-F5344CB8AC3E}">
        <p14:creationId xmlns:p14="http://schemas.microsoft.com/office/powerpoint/2010/main" val="59498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07A8FA-1259-4FB7-B531-7D0E85780E08}" type="slidenum">
              <a:rPr lang="en-US" smtClean="0"/>
              <a:t>8</a:t>
            </a:fld>
            <a:endParaRPr lang="en-US"/>
          </a:p>
        </p:txBody>
      </p:sp>
      <p:sp>
        <p:nvSpPr>
          <p:cNvPr id="5" name="Date Placeholder 4"/>
          <p:cNvSpPr>
            <a:spLocks noGrp="1"/>
          </p:cNvSpPr>
          <p:nvPr>
            <p:ph type="dt" idx="11"/>
          </p:nvPr>
        </p:nvSpPr>
        <p:spPr/>
        <p:txBody>
          <a:bodyPr/>
          <a:lstStyle/>
          <a:p>
            <a:fld id="{97C8732C-F148-4CCF-9F77-EC909D204550}" type="datetime1">
              <a:rPr lang="en-US" smtClean="0"/>
              <a:t>2/4/2011</a:t>
            </a:fld>
            <a:endParaRPr lang="en-US"/>
          </a:p>
        </p:txBody>
      </p:sp>
      <p:sp>
        <p:nvSpPr>
          <p:cNvPr id="6" name="Footer Placeholder 5"/>
          <p:cNvSpPr>
            <a:spLocks noGrp="1"/>
          </p:cNvSpPr>
          <p:nvPr>
            <p:ph type="ftr" sz="quarter" idx="12"/>
          </p:nvPr>
        </p:nvSpPr>
        <p:spPr/>
        <p:txBody>
          <a:bodyPr/>
          <a:lstStyle/>
          <a:p>
            <a:r>
              <a:rPr lang="en-US" smtClean="0"/>
              <a:t>Company Confidential</a:t>
            </a:r>
            <a:endParaRPr lang="en-US"/>
          </a:p>
        </p:txBody>
      </p:sp>
    </p:spTree>
    <p:extLst>
      <p:ext uri="{BB962C8B-B14F-4D97-AF65-F5344CB8AC3E}">
        <p14:creationId xmlns:p14="http://schemas.microsoft.com/office/powerpoint/2010/main" val="947417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a:normAutofit/>
          </a:bodyPr>
          <a:lstStyle/>
          <a:p>
            <a:pPr marL="342860" indent="-342860" eaLnBrk="0" fontAlgn="base" hangingPunct="0">
              <a:spcBef>
                <a:spcPct val="20000"/>
              </a:spcBef>
              <a:spcAft>
                <a:spcPts val="900"/>
              </a:spcAft>
              <a:buClr>
                <a:srgbClr val="FF0000"/>
              </a:buClr>
              <a:buSzPct val="130000"/>
              <a:defRPr/>
            </a:pPr>
            <a:endParaRPr lang="en-US" dirty="0">
              <a:effectLst>
                <a:outerShdw blurRad="38100" dist="38100" dir="2700000" algn="tl">
                  <a:srgbClr val="000000">
                    <a:alpha val="43137"/>
                  </a:srgbClr>
                </a:outerShdw>
              </a:effectLst>
            </a:endParaRPr>
          </a:p>
          <a:p>
            <a:pPr marL="342860" indent="-342860" eaLnBrk="0" fontAlgn="base" hangingPunct="0">
              <a:spcBef>
                <a:spcPct val="20000"/>
              </a:spcBef>
              <a:spcAft>
                <a:spcPts val="900"/>
              </a:spcAft>
              <a:buClr>
                <a:srgbClr val="FF0000"/>
              </a:buClr>
              <a:buSzPct val="130000"/>
              <a:defRPr/>
            </a:pPr>
            <a:r>
              <a:rPr lang="en-US" dirty="0">
                <a:effectLst>
                  <a:outerShdw blurRad="38100" dist="38100" dir="2700000" algn="tl">
                    <a:srgbClr val="000000">
                      <a:alpha val="43137"/>
                    </a:srgbClr>
                  </a:outerShdw>
                </a:effectLst>
              </a:rPr>
              <a:t>Mapping to Top level messages </a:t>
            </a:r>
          </a:p>
          <a:p>
            <a:pPr marL="342860" indent="-342860" eaLnBrk="0" fontAlgn="base" hangingPunct="0">
              <a:spcBef>
                <a:spcPct val="20000"/>
              </a:spcBef>
              <a:spcAft>
                <a:spcPts val="900"/>
              </a:spcAft>
              <a:buClr>
                <a:srgbClr val="FF0000"/>
              </a:buClr>
              <a:buSzPct val="130000"/>
              <a:defRPr/>
            </a:pPr>
            <a:r>
              <a:rPr lang="en-US" dirty="0">
                <a:effectLst>
                  <a:outerShdw blurRad="38100" dist="38100" dir="2700000" algn="tl">
                    <a:srgbClr val="000000">
                      <a:alpha val="43137"/>
                    </a:srgbClr>
                  </a:outerShdw>
                </a:effectLst>
              </a:rPr>
              <a:t>1. Reduce operational costs while enabling scale &amp; security: Integration services enable business efficiency though automation. Automation reduces manual labor and hence reduces cost. </a:t>
            </a:r>
          </a:p>
          <a:p>
            <a:pPr marL="342860" indent="-342860" eaLnBrk="0" fontAlgn="base" hangingPunct="0">
              <a:spcBef>
                <a:spcPct val="20000"/>
              </a:spcBef>
              <a:spcAft>
                <a:spcPts val="900"/>
              </a:spcAft>
              <a:buClr>
                <a:srgbClr val="FF0000"/>
              </a:buClr>
              <a:buSzPct val="130000"/>
              <a:defRPr/>
            </a:pPr>
            <a:r>
              <a:rPr lang="en-US" dirty="0">
                <a:effectLst>
                  <a:outerShdw blurRad="38100" dist="38100" dir="2700000" algn="tl">
                    <a:srgbClr val="000000">
                      <a:alpha val="43137"/>
                    </a:srgbClr>
                  </a:outerShdw>
                </a:effectLst>
              </a:rPr>
              <a:t>2. Rapidly respond to the changing business environment: Good Integration strategy and solution provide your business to be agile and hence provides you the ability to respond to changing business environment. Dubai Bank was able to add service deliver channels for their banking services like web banking and mobile banking in very short period of time because of their investment in BizTalk server</a:t>
            </a:r>
          </a:p>
          <a:p>
            <a:pPr marL="342860" indent="-342860" eaLnBrk="0" fontAlgn="base" hangingPunct="0">
              <a:spcBef>
                <a:spcPct val="20000"/>
              </a:spcBef>
              <a:spcAft>
                <a:spcPts val="900"/>
              </a:spcAft>
              <a:buClr>
                <a:srgbClr val="FF0000"/>
              </a:buClr>
              <a:buSzPct val="130000"/>
              <a:defRPr/>
            </a:pPr>
            <a:r>
              <a:rPr lang="en-US" dirty="0">
                <a:effectLst>
                  <a:outerShdw blurRad="38100" dist="38100" dir="2700000" algn="tl">
                    <a:srgbClr val="000000">
                      <a:alpha val="43137"/>
                    </a:srgbClr>
                  </a:outerShdw>
                </a:effectLst>
              </a:rPr>
              <a:t>3. Connect &amp; empower people through familiar tools: In many organization value is hidden inside legacy LOB applications. With good integration services and architecture you can extract this value and put it in hands of your people. For example deliver better BI tools or productivity solutions on top of your exiting investments.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9</a:t>
            </a:fld>
            <a:endParaRPr lang="en-US">
              <a:latin typeface="Segoe"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Volume licensing and EAs</a:t>
            </a:r>
          </a:p>
          <a:p>
            <a:r>
              <a:rPr lang="en-US" dirty="0" smtClean="0"/>
              <a:t>New revenue from high value services beyond brokerage: report galleries, data cleansing as a service, and killer apps</a:t>
            </a:r>
          </a:p>
          <a:p>
            <a:r>
              <a:rPr lang="en-US" dirty="0" smtClean="0"/>
              <a:t>Higher margins by including vertical/user needs; bundles. </a:t>
            </a:r>
          </a:p>
          <a:p>
            <a:r>
              <a:rPr lang="en-US" dirty="0" smtClean="0"/>
              <a:t>Attach to services (BI, RS in the cloud; Trending, Mining, </a:t>
            </a:r>
            <a:r>
              <a:rPr lang="en-US" dirty="0" err="1" smtClean="0"/>
              <a:t>etc</a:t>
            </a:r>
            <a:r>
              <a:rPr lang="en-US" dirty="0" smtClean="0"/>
              <a:t>)</a:t>
            </a:r>
          </a:p>
        </p:txBody>
      </p:sp>
      <p:sp>
        <p:nvSpPr>
          <p:cNvPr id="4" name="Slide Number Placeholder 3"/>
          <p:cNvSpPr>
            <a:spLocks noGrp="1"/>
          </p:cNvSpPr>
          <p:nvPr>
            <p:ph type="sldNum" sz="quarter" idx="10"/>
          </p:nvPr>
        </p:nvSpPr>
        <p:spPr/>
        <p:txBody>
          <a:bodyPr/>
          <a:lstStyle/>
          <a:p>
            <a:fld id="{00C476BB-922F-4D1D-9D3E-637C652180C7}" type="slidenum">
              <a:rPr lang="en-US" smtClean="0"/>
              <a:pPr/>
              <a:t>10</a:t>
            </a:fld>
            <a:endParaRPr lang="en-US"/>
          </a:p>
        </p:txBody>
      </p:sp>
    </p:spTree>
    <p:extLst>
      <p:ext uri="{BB962C8B-B14F-4D97-AF65-F5344CB8AC3E}">
        <p14:creationId xmlns:p14="http://schemas.microsoft.com/office/powerpoint/2010/main" val="1075591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dirty="0" smtClean="0"/>
              <a:t>Tech Ed North America 2010</a:t>
            </a:r>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2/4/2011 11:10 AM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836BBEAC-B430-435F-80DE-93CE2A812FC5}" type="slidenum">
              <a:rPr lang="en-US" smtClean="0"/>
              <a:t>13</a:t>
            </a:fld>
            <a:endParaRPr lang="en-US"/>
          </a:p>
        </p:txBody>
      </p:sp>
    </p:spTree>
    <p:extLst>
      <p:ext uri="{BB962C8B-B14F-4D97-AF65-F5344CB8AC3E}">
        <p14:creationId xmlns:p14="http://schemas.microsoft.com/office/powerpoint/2010/main" val="477987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34558875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4C99517-60A9-455D-99F8-56C67C261D0F}" type="slidenum">
              <a:rPr lang="en-US" smtClean="0"/>
              <a:pPr/>
              <a:t>17</a:t>
            </a:fld>
            <a:endParaRPr lang="en-US"/>
          </a:p>
        </p:txBody>
      </p:sp>
    </p:spTree>
    <p:extLst>
      <p:ext uri="{BB962C8B-B14F-4D97-AF65-F5344CB8AC3E}">
        <p14:creationId xmlns:p14="http://schemas.microsoft.com/office/powerpoint/2010/main" val="3754020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01750" y="3030538"/>
            <a:ext cx="1474470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2601913" y="5527675"/>
            <a:ext cx="1214437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719159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6802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830175" y="25400"/>
            <a:ext cx="4175125" cy="9410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5400"/>
            <a:ext cx="12372975" cy="9410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2677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22842" y="325120"/>
            <a:ext cx="15902517" cy="787908"/>
          </a:xfrm>
        </p:spPr>
        <p:txBody>
          <a:bodyPr/>
          <a:lstStyle/>
          <a:p>
            <a:r>
              <a:rPr lang="en-US" smtClean="0"/>
              <a:t>Click to edit Master title style</a:t>
            </a:r>
            <a:endParaRPr lang="en-US" dirty="0"/>
          </a:p>
        </p:txBody>
      </p:sp>
      <p:sp>
        <p:nvSpPr>
          <p:cNvPr id="6" name="Text Placeholder 2"/>
          <p:cNvSpPr>
            <a:spLocks noGrp="1"/>
          </p:cNvSpPr>
          <p:nvPr>
            <p:ph idx="1"/>
          </p:nvPr>
        </p:nvSpPr>
        <p:spPr>
          <a:xfrm>
            <a:off x="722842" y="1900449"/>
            <a:ext cx="15902329" cy="2339102"/>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2" cstate="email">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a:ext>
            </a:extLst>
          </a:blip>
          <a:stretch>
            <a:fillRect/>
          </a:stretch>
        </p:blipFill>
        <p:spPr>
          <a:xfrm>
            <a:off x="1" y="7034300"/>
            <a:ext cx="17348200" cy="2190464"/>
          </a:xfrm>
          <a:prstGeom prst="rect">
            <a:avLst/>
          </a:prstGeom>
        </p:spPr>
      </p:pic>
    </p:spTree>
    <p:extLst>
      <p:ext uri="{BB962C8B-B14F-4D97-AF65-F5344CB8AC3E}">
        <p14:creationId xmlns:p14="http://schemas.microsoft.com/office/powerpoint/2010/main" val="3033195989"/>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ckground slide">
    <p:spTree>
      <p:nvGrpSpPr>
        <p:cNvPr id="1" name=""/>
        <p:cNvGrpSpPr/>
        <p:nvPr/>
      </p:nvGrpSpPr>
      <p:grpSpPr>
        <a:xfrm>
          <a:off x="0" y="0"/>
          <a:ext cx="0" cy="0"/>
          <a:chOff x="0" y="0"/>
          <a:chExt cx="0" cy="0"/>
        </a:xfrm>
      </p:grpSpPr>
      <p:sp>
        <p:nvSpPr>
          <p:cNvPr id="4" name="Title 3"/>
          <p:cNvSpPr>
            <a:spLocks noGrp="1"/>
          </p:cNvSpPr>
          <p:nvPr>
            <p:ph type="title"/>
          </p:nvPr>
        </p:nvSpPr>
        <p:spPr>
          <a:xfrm>
            <a:off x="867410" y="650240"/>
            <a:ext cx="15613381" cy="709117"/>
          </a:xfrm>
          <a:prstGeom prst="rect">
            <a:avLst/>
          </a:prstGeom>
        </p:spPr>
        <p:txBody>
          <a:bodyPr vert="horz"/>
          <a:lstStyle>
            <a:lvl1pPr algn="l">
              <a:defRPr sz="5100" b="0">
                <a:solidFill>
                  <a:srgbClr val="FE5815"/>
                </a:solidFill>
                <a:latin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49567669"/>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ub_2 Column_Pic">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14873509" y="0"/>
            <a:ext cx="2474691" cy="1120796"/>
          </a:xfrm>
          <a:prstGeom prst="rect">
            <a:avLst/>
          </a:prstGeom>
        </p:spPr>
      </p:pic>
      <p:sp>
        <p:nvSpPr>
          <p:cNvPr id="2" name="Title 1"/>
          <p:cNvSpPr>
            <a:spLocks noGrp="1"/>
          </p:cNvSpPr>
          <p:nvPr>
            <p:ph type="title" hasCustomPrompt="1"/>
          </p:nvPr>
        </p:nvSpPr>
        <p:spPr>
          <a:xfrm>
            <a:off x="1119187" y="433494"/>
            <a:ext cx="11710035" cy="826913"/>
          </a:xfrm>
        </p:spPr>
        <p:txBody>
          <a:bodyPr lIns="0" tIns="0" rIns="0" bIns="0"/>
          <a:lstStyle>
            <a:lvl1pPr>
              <a:defRPr>
                <a:solidFill>
                  <a:srgbClr val="FFFFFF"/>
                </a:solidFill>
              </a:defRPr>
            </a:lvl1pPr>
          </a:lstStyle>
          <a:p>
            <a:r>
              <a:rPr lang="en-US" dirty="0" smtClean="0"/>
              <a:t>Main Title</a:t>
            </a:r>
            <a:br>
              <a:rPr lang="en-US" dirty="0" smtClean="0"/>
            </a:br>
            <a:endParaRPr lang="en-US" dirty="0"/>
          </a:p>
        </p:txBody>
      </p:sp>
      <p:sp>
        <p:nvSpPr>
          <p:cNvPr id="17" name="Text Placeholder 14"/>
          <p:cNvSpPr>
            <a:spLocks noGrp="1"/>
          </p:cNvSpPr>
          <p:nvPr>
            <p:ph type="body" sz="quarter" idx="10" hasCustomPrompt="1"/>
          </p:nvPr>
        </p:nvSpPr>
        <p:spPr>
          <a:xfrm>
            <a:off x="1734822" y="2570367"/>
            <a:ext cx="8008414" cy="545223"/>
          </a:xfrm>
        </p:spPr>
        <p:txBody>
          <a:bodyPr lIns="0" tIns="0" rIns="0" bIns="0"/>
          <a:lstStyle>
            <a:lvl1pPr marL="0" indent="0">
              <a:buFontTx/>
              <a:buNone/>
              <a:defRPr spc="-254">
                <a:solidFill>
                  <a:schemeClr val="bg1">
                    <a:lumMod val="75000"/>
                  </a:schemeClr>
                </a:solidFill>
              </a:defRPr>
            </a:lvl1pPr>
          </a:lstStyle>
          <a:p>
            <a:pPr lvl="0"/>
            <a:r>
              <a:rPr lang="en-US" dirty="0" smtClean="0"/>
              <a:t>Sub Title</a:t>
            </a:r>
            <a:endParaRPr lang="en-US" dirty="0"/>
          </a:p>
        </p:txBody>
      </p:sp>
      <p:sp>
        <p:nvSpPr>
          <p:cNvPr id="16" name="Content Placeholder 15"/>
          <p:cNvSpPr>
            <a:spLocks noGrp="1"/>
          </p:cNvSpPr>
          <p:nvPr>
            <p:ph sz="quarter" idx="18" hasCustomPrompt="1"/>
          </p:nvPr>
        </p:nvSpPr>
        <p:spPr>
          <a:xfrm>
            <a:off x="1734820" y="3598474"/>
            <a:ext cx="7080486" cy="5193353"/>
          </a:xfrm>
        </p:spPr>
        <p:txBody>
          <a:bodyPr lIns="0" tIns="0" rIns="0" bIns="0">
            <a:noAutofit/>
          </a:bodyPr>
          <a:lstStyle>
            <a:lvl1pPr marL="395224" indent="-395224">
              <a:lnSpc>
                <a:spcPct val="150000"/>
              </a:lnSpc>
              <a:buClr>
                <a:srgbClr val="27ACE2"/>
              </a:buClr>
              <a:buFont typeface="Arial" pitchFamily="34" charset="0"/>
              <a:buChar char="•"/>
              <a:defRPr sz="3000" spc="-254">
                <a:solidFill>
                  <a:schemeClr val="bg1">
                    <a:lumMod val="75000"/>
                  </a:schemeClr>
                </a:solidFill>
              </a:defRPr>
            </a:lvl1pPr>
          </a:lstStyle>
          <a:p>
            <a:pPr lvl="0"/>
            <a:r>
              <a:rPr lang="en-US" dirty="0" err="1" smtClean="0"/>
              <a:t>Lorem</a:t>
            </a:r>
            <a:r>
              <a:rPr lang="en-US" dirty="0" smtClean="0"/>
              <a:t> </a:t>
            </a:r>
            <a:r>
              <a:rPr lang="en-US" dirty="0" err="1" smtClean="0"/>
              <a:t>ipsum</a:t>
            </a:r>
            <a:r>
              <a:rPr lang="en-US" dirty="0" smtClean="0"/>
              <a:t> dolor sit </a:t>
            </a:r>
            <a:r>
              <a:rPr lang="en-US" dirty="0" err="1" smtClean="0"/>
              <a:t>amet</a:t>
            </a:r>
            <a:r>
              <a:rPr lang="en-US" dirty="0" smtClean="0"/>
              <a:t>,</a:t>
            </a:r>
          </a:p>
          <a:p>
            <a:pPr lvl="0"/>
            <a:r>
              <a:rPr lang="en-US" dirty="0" err="1" smtClean="0"/>
              <a:t>Consectetur</a:t>
            </a:r>
            <a:r>
              <a:rPr lang="en-US" dirty="0" smtClean="0"/>
              <a:t> </a:t>
            </a:r>
            <a:r>
              <a:rPr lang="en-US" dirty="0" err="1" smtClean="0"/>
              <a:t>adipisicing</a:t>
            </a:r>
            <a:r>
              <a:rPr lang="en-US" dirty="0" smtClean="0"/>
              <a:t> </a:t>
            </a:r>
            <a:r>
              <a:rPr lang="en-US" dirty="0" err="1" smtClean="0"/>
              <a:t>elit</a:t>
            </a:r>
            <a:r>
              <a:rPr lang="en-US" dirty="0" smtClean="0"/>
              <a:t>, </a:t>
            </a:r>
            <a:r>
              <a:rPr lang="en-US" dirty="0" err="1" smtClean="0"/>
              <a:t>sed</a:t>
            </a:r>
            <a:r>
              <a:rPr lang="en-US" dirty="0" smtClean="0"/>
              <a:t> do </a:t>
            </a:r>
            <a:r>
              <a:rPr lang="en-US" dirty="0" err="1" smtClean="0"/>
              <a:t>eiusmod</a:t>
            </a:r>
            <a:r>
              <a:rPr lang="en-US" dirty="0" smtClean="0"/>
              <a:t> </a:t>
            </a:r>
            <a:r>
              <a:rPr lang="en-US" dirty="0" err="1" smtClean="0"/>
              <a:t>tempor</a:t>
            </a:r>
            <a:r>
              <a:rPr lang="en-US" dirty="0" smtClean="0"/>
              <a:t> </a:t>
            </a:r>
            <a:r>
              <a:rPr lang="en-US" dirty="0" err="1" smtClean="0"/>
              <a:t>incididunt</a:t>
            </a:r>
            <a:endParaRPr lang="en-US" dirty="0" smtClean="0"/>
          </a:p>
          <a:p>
            <a:pPr lvl="0"/>
            <a:r>
              <a:rPr lang="en-US" dirty="0" err="1" smtClean="0"/>
              <a:t>Ut</a:t>
            </a:r>
            <a:r>
              <a:rPr lang="en-US" dirty="0" smtClean="0"/>
              <a:t> </a:t>
            </a:r>
            <a:r>
              <a:rPr lang="en-US" dirty="0" err="1" smtClean="0"/>
              <a:t>labore</a:t>
            </a:r>
            <a:r>
              <a:rPr lang="en-US" dirty="0" smtClean="0"/>
              <a:t> et </a:t>
            </a:r>
            <a:r>
              <a:rPr lang="en-US" dirty="0" err="1" smtClean="0"/>
              <a:t>dolore</a:t>
            </a:r>
            <a:r>
              <a:rPr lang="en-US" dirty="0" smtClean="0"/>
              <a:t> magna</a:t>
            </a:r>
          </a:p>
          <a:p>
            <a:pPr lvl="0"/>
            <a:r>
              <a:rPr lang="en-US" dirty="0" err="1" smtClean="0"/>
              <a:t>Aliqua</a:t>
            </a:r>
            <a:r>
              <a:rPr lang="en-US" dirty="0" smtClean="0"/>
              <a:t>. </a:t>
            </a:r>
            <a:r>
              <a:rPr lang="en-US" dirty="0" err="1" smtClean="0"/>
              <a:t>Ut</a:t>
            </a:r>
            <a:r>
              <a:rPr lang="en-US" dirty="0" smtClean="0"/>
              <a:t> </a:t>
            </a:r>
            <a:r>
              <a:rPr lang="en-US" dirty="0" err="1" smtClean="0"/>
              <a:t>enim</a:t>
            </a:r>
            <a:r>
              <a:rPr lang="en-US" dirty="0" smtClean="0"/>
              <a:t> ad minim</a:t>
            </a:r>
          </a:p>
        </p:txBody>
      </p:sp>
      <p:sp>
        <p:nvSpPr>
          <p:cNvPr id="8" name="Picture Placeholder 7"/>
          <p:cNvSpPr>
            <a:spLocks noGrp="1"/>
          </p:cNvSpPr>
          <p:nvPr>
            <p:ph type="pic" sz="quarter" idx="19"/>
          </p:nvPr>
        </p:nvSpPr>
        <p:spPr>
          <a:xfrm>
            <a:off x="9704150" y="2282614"/>
            <a:ext cx="5827912" cy="6509173"/>
          </a:xfrm>
        </p:spPr>
        <p:txBody>
          <a:bodyPr/>
          <a:lstStyle>
            <a:lvl1pPr>
              <a:buClr>
                <a:srgbClr val="27ACE2"/>
              </a:buClr>
              <a:defRPr>
                <a:solidFill>
                  <a:schemeClr val="tx1">
                    <a:lumMod val="65000"/>
                    <a:lumOff val="35000"/>
                  </a:schemeClr>
                </a:solidFill>
              </a:defRPr>
            </a:lvl1pPr>
          </a:lstStyle>
          <a:p>
            <a:endParaRPr lang="en-US" dirty="0"/>
          </a:p>
        </p:txBody>
      </p:sp>
    </p:spTree>
    <p:extLst>
      <p:ext uri="{BB962C8B-B14F-4D97-AF65-F5344CB8AC3E}">
        <p14:creationId xmlns:p14="http://schemas.microsoft.com/office/powerpoint/2010/main" val="739430616"/>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54043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0013" y="6267450"/>
            <a:ext cx="14746287"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370013" y="4133850"/>
            <a:ext cx="14746287"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737667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625600"/>
            <a:ext cx="82740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731250" y="1625600"/>
            <a:ext cx="8274050" cy="7810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2130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66775" y="390525"/>
            <a:ext cx="156146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66775" y="2182813"/>
            <a:ext cx="7666038"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66775" y="3092450"/>
            <a:ext cx="7666038"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8812213" y="2182813"/>
            <a:ext cx="7669212"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8812213" y="3092450"/>
            <a:ext cx="7669212"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932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290025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308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775" y="388938"/>
            <a:ext cx="5708650"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6783388" y="388938"/>
            <a:ext cx="9698037"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66775" y="2041525"/>
            <a:ext cx="5708650"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2489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0425" y="6827838"/>
            <a:ext cx="10409238"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3400425" y="871538"/>
            <a:ext cx="10409238"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3400425" y="7634288"/>
            <a:ext cx="10409238"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90144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95400" y="25400"/>
            <a:ext cx="14757400"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164592" bIns="0" numCol="1" anchor="b" anchorCtr="0" compatLnSpc="1">
            <a:prstTxWarp prst="textNoShape">
              <a:avLst/>
            </a:prstTxWarp>
          </a:bodyPr>
          <a:lstStyle/>
          <a:p>
            <a:pPr lvl="0"/>
            <a:r>
              <a:rPr lang="en-US" dirty="0" smtClean="0">
                <a:sym typeface="Arial" charset="0"/>
              </a:rPr>
              <a:t>Click to edit Master title style</a:t>
            </a:r>
          </a:p>
        </p:txBody>
      </p:sp>
      <p:sp>
        <p:nvSpPr>
          <p:cNvPr id="2050" name="Rectangle 2"/>
          <p:cNvSpPr>
            <a:spLocks noGrp="1" noChangeArrowheads="1"/>
          </p:cNvSpPr>
          <p:nvPr>
            <p:ph type="body" idx="1"/>
          </p:nvPr>
        </p:nvSpPr>
        <p:spPr bwMode="auto">
          <a:xfrm>
            <a:off x="304800" y="1625600"/>
            <a:ext cx="16700500" cy="781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45720" bIns="0" numCol="1" anchor="t" anchorCtr="0" compatLnSpc="1">
            <a:prstTxWarp prst="textNoShape">
              <a:avLst/>
            </a:prstTxWarp>
          </a:bodyPr>
          <a:lstStyle/>
          <a:p>
            <a:pPr lvl="0"/>
            <a:r>
              <a:rPr lang="en-US" smtClean="0">
                <a:sym typeface="Arial" charset="0"/>
              </a:rPr>
              <a:t>Click to edit Master text styles</a:t>
            </a:r>
          </a:p>
          <a:p>
            <a:pPr lvl="1"/>
            <a:r>
              <a:rPr lang="en-US" smtClean="0">
                <a:sym typeface="Arial" charset="0"/>
              </a:rPr>
              <a:t>Second level</a:t>
            </a:r>
          </a:p>
          <a:p>
            <a:pPr lvl="2"/>
            <a:r>
              <a:rPr lang="en-US" smtClean="0">
                <a:sym typeface="Arial" charset="0"/>
              </a:rPr>
              <a:t>Third level</a:t>
            </a:r>
          </a:p>
          <a:p>
            <a:pPr lvl="3"/>
            <a:r>
              <a:rPr lang="en-US" smtClean="0">
                <a:sym typeface="Arial" charset="0"/>
              </a:rPr>
              <a:t>Fourth level</a:t>
            </a:r>
          </a:p>
          <a:p>
            <a:pPr lvl="4"/>
            <a:r>
              <a:rPr lang="en-US" smtClean="0">
                <a:sym typeface="Arial" charset="0"/>
              </a:rPr>
              <a:t>Fifth level</a:t>
            </a:r>
          </a:p>
        </p:txBody>
      </p:sp>
      <p:pic>
        <p:nvPicPr>
          <p:cNvPr id="5" name="Picture 4"/>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5085093" y="701282"/>
            <a:ext cx="1952368" cy="317893"/>
          </a:xfrm>
          <a:prstGeom prst="rect">
            <a:avLst/>
          </a:prstGeom>
        </p:spPr>
      </p:pic>
    </p:spTree>
    <p:extLst>
      <p:ext uri="{BB962C8B-B14F-4D97-AF65-F5344CB8AC3E}">
        <p14:creationId xmlns:p14="http://schemas.microsoft.com/office/powerpoint/2010/main" val="3357110525"/>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161925" algn="ctr" rtl="0" fontAlgn="base">
        <a:spcBef>
          <a:spcPct val="0"/>
        </a:spcBef>
        <a:spcAft>
          <a:spcPct val="0"/>
        </a:spcAft>
        <a:defRPr sz="4400" b="1">
          <a:solidFill>
            <a:srgbClr val="FFFFFF"/>
          </a:solidFill>
          <a:latin typeface="+mj-lt"/>
          <a:ea typeface="+mj-ea"/>
          <a:cs typeface="+mj-cs"/>
          <a:sym typeface="Arial" charset="0"/>
        </a:defRPr>
      </a:lvl1pPr>
      <a:lvl2pPr marL="161925" algn="ctr" rtl="0" fontAlgn="base">
        <a:spcBef>
          <a:spcPct val="0"/>
        </a:spcBef>
        <a:spcAft>
          <a:spcPct val="0"/>
        </a:spcAft>
        <a:defRPr sz="4400" b="1">
          <a:solidFill>
            <a:srgbClr val="FFFFFF"/>
          </a:solidFill>
          <a:latin typeface="Arial" charset="0"/>
          <a:ea typeface="ヒラギノ角ゴ ProN W6" pitchFamily="1" charset="-128"/>
          <a:sym typeface="Arial" charset="0"/>
        </a:defRPr>
      </a:lvl2pPr>
      <a:lvl3pPr marL="161925" algn="ctr" rtl="0" fontAlgn="base">
        <a:spcBef>
          <a:spcPct val="0"/>
        </a:spcBef>
        <a:spcAft>
          <a:spcPct val="0"/>
        </a:spcAft>
        <a:defRPr sz="4400" b="1">
          <a:solidFill>
            <a:srgbClr val="FFFFFF"/>
          </a:solidFill>
          <a:latin typeface="Arial" charset="0"/>
          <a:ea typeface="ヒラギノ角ゴ ProN W6" pitchFamily="1" charset="-128"/>
          <a:sym typeface="Arial" charset="0"/>
        </a:defRPr>
      </a:lvl3pPr>
      <a:lvl4pPr marL="161925" algn="ctr" rtl="0" fontAlgn="base">
        <a:spcBef>
          <a:spcPct val="0"/>
        </a:spcBef>
        <a:spcAft>
          <a:spcPct val="0"/>
        </a:spcAft>
        <a:defRPr sz="4400" b="1">
          <a:solidFill>
            <a:srgbClr val="FFFFFF"/>
          </a:solidFill>
          <a:latin typeface="Arial" charset="0"/>
          <a:ea typeface="ヒラギノ角ゴ ProN W6" pitchFamily="1" charset="-128"/>
          <a:sym typeface="Arial" charset="0"/>
        </a:defRPr>
      </a:lvl4pPr>
      <a:lvl5pPr marL="161925" algn="ctr" rtl="0" fontAlgn="base">
        <a:spcBef>
          <a:spcPct val="0"/>
        </a:spcBef>
        <a:spcAft>
          <a:spcPct val="0"/>
        </a:spcAft>
        <a:defRPr sz="4400" b="1">
          <a:solidFill>
            <a:srgbClr val="FFFFFF"/>
          </a:solidFill>
          <a:latin typeface="Arial" charset="0"/>
          <a:ea typeface="ヒラギノ角ゴ ProN W6" pitchFamily="1" charset="-128"/>
          <a:sym typeface="Arial" charset="0"/>
        </a:defRPr>
      </a:lvl5pPr>
      <a:lvl6pPr marL="619125" algn="ctr" rtl="0" fontAlgn="base">
        <a:spcBef>
          <a:spcPct val="0"/>
        </a:spcBef>
        <a:spcAft>
          <a:spcPct val="0"/>
        </a:spcAft>
        <a:defRPr sz="4400" b="1">
          <a:solidFill>
            <a:srgbClr val="FFFFFF"/>
          </a:solidFill>
          <a:latin typeface="Arial" charset="0"/>
          <a:ea typeface="ヒラギノ角ゴ ProN W6" pitchFamily="1" charset="-128"/>
          <a:sym typeface="Arial" charset="0"/>
        </a:defRPr>
      </a:lvl6pPr>
      <a:lvl7pPr marL="1076325" algn="ctr" rtl="0" fontAlgn="base">
        <a:spcBef>
          <a:spcPct val="0"/>
        </a:spcBef>
        <a:spcAft>
          <a:spcPct val="0"/>
        </a:spcAft>
        <a:defRPr sz="4400" b="1">
          <a:solidFill>
            <a:srgbClr val="FFFFFF"/>
          </a:solidFill>
          <a:latin typeface="Arial" charset="0"/>
          <a:ea typeface="ヒラギノ角ゴ ProN W6" pitchFamily="1" charset="-128"/>
          <a:sym typeface="Arial" charset="0"/>
        </a:defRPr>
      </a:lvl7pPr>
      <a:lvl8pPr marL="1533525" algn="ctr" rtl="0" fontAlgn="base">
        <a:spcBef>
          <a:spcPct val="0"/>
        </a:spcBef>
        <a:spcAft>
          <a:spcPct val="0"/>
        </a:spcAft>
        <a:defRPr sz="4400" b="1">
          <a:solidFill>
            <a:srgbClr val="FFFFFF"/>
          </a:solidFill>
          <a:latin typeface="Arial" charset="0"/>
          <a:ea typeface="ヒラギノ角ゴ ProN W6" pitchFamily="1" charset="-128"/>
          <a:sym typeface="Arial" charset="0"/>
        </a:defRPr>
      </a:lvl8pPr>
      <a:lvl9pPr marL="1990725" algn="ctr" rtl="0" fontAlgn="base">
        <a:spcBef>
          <a:spcPct val="0"/>
        </a:spcBef>
        <a:spcAft>
          <a:spcPct val="0"/>
        </a:spcAft>
        <a:defRPr sz="4400" b="1">
          <a:solidFill>
            <a:srgbClr val="FFFFFF"/>
          </a:solidFill>
          <a:latin typeface="Arial" charset="0"/>
          <a:ea typeface="ヒラギノ角ゴ ProN W6" pitchFamily="1" charset="-128"/>
          <a:sym typeface="Arial" charset="0"/>
        </a:defRPr>
      </a:lvl9pPr>
    </p:titleStyle>
    <p:bodyStyle>
      <a:lvl1pPr marL="457200" indent="-457200" algn="l" rtl="0" fontAlgn="base">
        <a:lnSpc>
          <a:spcPct val="80000"/>
        </a:lnSpc>
        <a:spcBef>
          <a:spcPts val="1200"/>
        </a:spcBef>
        <a:spcAft>
          <a:spcPct val="0"/>
        </a:spcAft>
        <a:buClr>
          <a:srgbClr val="C20C26"/>
        </a:buClr>
        <a:buSzPct val="100000"/>
        <a:buFont typeface="Wingdings" pitchFamily="1" charset="2"/>
        <a:buChar char="§"/>
        <a:defRPr sz="2800">
          <a:solidFill>
            <a:srgbClr val="FFFFFF"/>
          </a:solidFill>
          <a:latin typeface="+mn-lt"/>
          <a:ea typeface="+mn-ea"/>
          <a:cs typeface="+mn-cs"/>
          <a:sym typeface="Arial" charset="0"/>
        </a:defRPr>
      </a:lvl1pPr>
      <a:lvl2pPr marL="914400" indent="-457200" algn="l" rtl="0" fontAlgn="base">
        <a:lnSpc>
          <a:spcPct val="80000"/>
        </a:lnSpc>
        <a:spcBef>
          <a:spcPts val="1200"/>
        </a:spcBef>
        <a:spcAft>
          <a:spcPct val="0"/>
        </a:spcAft>
        <a:buClr>
          <a:srgbClr val="C20C26"/>
        </a:buClr>
        <a:buSzPct val="125000"/>
        <a:buFont typeface="Arial" charset="0"/>
        <a:buChar char="-"/>
        <a:defRPr sz="2800">
          <a:solidFill>
            <a:srgbClr val="FFFFFF"/>
          </a:solidFill>
          <a:latin typeface="+mn-lt"/>
          <a:ea typeface="+mn-ea"/>
          <a:sym typeface="Arial" charset="0"/>
        </a:defRPr>
      </a:lvl2pPr>
      <a:lvl3pPr marL="1371600" indent="-457200" algn="l" rtl="0" fontAlgn="base">
        <a:lnSpc>
          <a:spcPct val="80000"/>
        </a:lnSpc>
        <a:spcBef>
          <a:spcPts val="1200"/>
        </a:spcBef>
        <a:spcAft>
          <a:spcPct val="0"/>
        </a:spcAft>
        <a:buClr>
          <a:srgbClr val="C20C26"/>
        </a:buClr>
        <a:buSzPct val="125000"/>
        <a:buFont typeface="Arial" charset="0"/>
        <a:buChar char="-"/>
        <a:defRPr sz="2800">
          <a:solidFill>
            <a:srgbClr val="FFFFFF"/>
          </a:solidFill>
          <a:latin typeface="+mn-lt"/>
          <a:ea typeface="+mn-ea"/>
          <a:sym typeface="Arial" charset="0"/>
        </a:defRPr>
      </a:lvl3pPr>
      <a:lvl4pPr marL="1828800" indent="-457200" algn="l" rtl="0" fontAlgn="base">
        <a:lnSpc>
          <a:spcPct val="80000"/>
        </a:lnSpc>
        <a:spcBef>
          <a:spcPts val="1200"/>
        </a:spcBef>
        <a:spcAft>
          <a:spcPct val="0"/>
        </a:spcAft>
        <a:buClr>
          <a:srgbClr val="C20C26"/>
        </a:buClr>
        <a:buSzPct val="125000"/>
        <a:buFont typeface="Arial" charset="0"/>
        <a:buChar char="-"/>
        <a:defRPr sz="2800">
          <a:solidFill>
            <a:srgbClr val="FFFFFF"/>
          </a:solidFill>
          <a:latin typeface="+mn-lt"/>
          <a:ea typeface="+mn-ea"/>
          <a:sym typeface="Arial" charset="0"/>
        </a:defRPr>
      </a:lvl4pPr>
      <a:lvl5pPr marL="2286000" indent="-457200" algn="l" rtl="0" fontAlgn="base">
        <a:lnSpc>
          <a:spcPct val="80000"/>
        </a:lnSpc>
        <a:spcBef>
          <a:spcPts val="1200"/>
        </a:spcBef>
        <a:spcAft>
          <a:spcPct val="0"/>
        </a:spcAft>
        <a:buClr>
          <a:srgbClr val="C20C26"/>
        </a:buClr>
        <a:buSzPct val="125000"/>
        <a:buFont typeface="Arial" charset="0"/>
        <a:buChar char="-"/>
        <a:defRPr sz="2800">
          <a:solidFill>
            <a:srgbClr val="FFFFFF"/>
          </a:solidFill>
          <a:latin typeface="+mn-lt"/>
          <a:ea typeface="+mn-ea"/>
          <a:sym typeface="Arial" charset="0"/>
        </a:defRPr>
      </a:lvl5pPr>
      <a:lvl6pPr marL="2743200" indent="-457200" algn="l" rtl="0" fontAlgn="base">
        <a:lnSpc>
          <a:spcPct val="80000"/>
        </a:lnSpc>
        <a:spcBef>
          <a:spcPts val="1200"/>
        </a:spcBef>
        <a:spcAft>
          <a:spcPct val="0"/>
        </a:spcAft>
        <a:buClr>
          <a:srgbClr val="C20C26"/>
        </a:buClr>
        <a:buSzPct val="125000"/>
        <a:buFont typeface="Arial" charset="0"/>
        <a:buChar char="-"/>
        <a:defRPr sz="2800">
          <a:solidFill>
            <a:srgbClr val="FFFFFF"/>
          </a:solidFill>
          <a:latin typeface="+mn-lt"/>
          <a:ea typeface="+mn-ea"/>
          <a:sym typeface="Arial" charset="0"/>
        </a:defRPr>
      </a:lvl6pPr>
      <a:lvl7pPr marL="3200400" indent="-457200" algn="l" rtl="0" fontAlgn="base">
        <a:lnSpc>
          <a:spcPct val="80000"/>
        </a:lnSpc>
        <a:spcBef>
          <a:spcPts val="1200"/>
        </a:spcBef>
        <a:spcAft>
          <a:spcPct val="0"/>
        </a:spcAft>
        <a:buClr>
          <a:srgbClr val="C20C26"/>
        </a:buClr>
        <a:buSzPct val="125000"/>
        <a:buFont typeface="Arial" charset="0"/>
        <a:buChar char="-"/>
        <a:defRPr sz="2800">
          <a:solidFill>
            <a:srgbClr val="FFFFFF"/>
          </a:solidFill>
          <a:latin typeface="+mn-lt"/>
          <a:ea typeface="+mn-ea"/>
          <a:sym typeface="Arial" charset="0"/>
        </a:defRPr>
      </a:lvl7pPr>
      <a:lvl8pPr marL="3657600" indent="-457200" algn="l" rtl="0" fontAlgn="base">
        <a:lnSpc>
          <a:spcPct val="80000"/>
        </a:lnSpc>
        <a:spcBef>
          <a:spcPts val="1200"/>
        </a:spcBef>
        <a:spcAft>
          <a:spcPct val="0"/>
        </a:spcAft>
        <a:buClr>
          <a:srgbClr val="C20C26"/>
        </a:buClr>
        <a:buSzPct val="125000"/>
        <a:buFont typeface="Arial" charset="0"/>
        <a:buChar char="-"/>
        <a:defRPr sz="2800">
          <a:solidFill>
            <a:srgbClr val="FFFFFF"/>
          </a:solidFill>
          <a:latin typeface="+mn-lt"/>
          <a:ea typeface="+mn-ea"/>
          <a:sym typeface="Arial" charset="0"/>
        </a:defRPr>
      </a:lvl8pPr>
      <a:lvl9pPr marL="4114800" indent="-457200" algn="l" rtl="0" fontAlgn="base">
        <a:lnSpc>
          <a:spcPct val="80000"/>
        </a:lnSpc>
        <a:spcBef>
          <a:spcPts val="1200"/>
        </a:spcBef>
        <a:spcAft>
          <a:spcPct val="0"/>
        </a:spcAft>
        <a:buClr>
          <a:srgbClr val="C20C26"/>
        </a:buClr>
        <a:buSzPct val="125000"/>
        <a:buFont typeface="Arial" charset="0"/>
        <a:buChar char="-"/>
        <a:defRPr sz="2800">
          <a:solidFill>
            <a:srgbClr val="FFFFFF"/>
          </a:solidFill>
          <a:latin typeface="+mn-lt"/>
          <a:ea typeface="+mn-ea"/>
          <a:sym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datamarket.azure.com/about" TargetMode="External"/><Relationship Id="rId7" Type="http://schemas.openxmlformats.org/officeDocument/2006/relationships/hyperlink" Target="http://strataconf.com/strata2011/public/schedule/detail/17604" TargetMode="External"/><Relationship Id="rId2" Type="http://schemas.openxmlformats.org/officeDocument/2006/relationships/hyperlink" Target="http://datamarket.azure.com/" TargetMode="External"/><Relationship Id="rId1" Type="http://schemas.openxmlformats.org/officeDocument/2006/relationships/slideLayout" Target="../slideLayouts/slideLayout6.xml"/><Relationship Id="rId6" Type="http://schemas.openxmlformats.org/officeDocument/2006/relationships/hyperlink" Target="http://strataconf.com/strata2011/public/schedule/detail/17006" TargetMode="External"/><Relationship Id="rId5" Type="http://schemas.openxmlformats.org/officeDocument/2006/relationships/image" Target="../media/image15.png"/><Relationship Id="rId4" Type="http://schemas.openxmlformats.org/officeDocument/2006/relationships/hyperlink" Target="mailto:datamarketbd@microsoft.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alteryx.com/" TargetMode="External"/><Relationship Id="rId5" Type="http://schemas.openxmlformats.org/officeDocument/2006/relationships/image" Target="../media/image27.png"/><Relationship Id="rId4" Type="http://schemas.openxmlformats.org/officeDocument/2006/relationships/image" Target="../media/image10.gif"/></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ilverlight.onterrasys.com/CrimeDemo/"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apps.facebook.com/crimestats/" TargetMode="External"/><Relationship Id="rId1" Type="http://schemas.openxmlformats.org/officeDocument/2006/relationships/slideLayout" Target="../slideLayouts/slideLayout6.xml"/><Relationship Id="rId4" Type="http://schemas.openxmlformats.org/officeDocument/2006/relationships/hyperlink" Target="http://apps.facebook.com/crimestats/Default.aspx"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sqlazureservices.com/" TargetMode="External"/><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hyperlink" Target="http://go.microsoft.com/fwlink/?LinkID=204193" TargetMode="Externa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hyperlink" Target="http://www.facebook.com/bruno.aziza" TargetMode="External"/><Relationship Id="rId7" Type="http://schemas.openxmlformats.org/officeDocument/2006/relationships/hyperlink" Target="http://www.linkedin.com/in/brunoaziz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twitter.com/brunoaziza" TargetMode="External"/><Relationship Id="rId4" Type="http://schemas.openxmlformats.org/officeDocument/2006/relationships/image" Target="../media/image34.png"/><Relationship Id="rId9" Type="http://schemas.openxmlformats.org/officeDocument/2006/relationships/hyperlink" Target="http://www.bizintelligence.t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predixionsoftware.com/predixion/" TargetMode="External"/><Relationship Id="rId1" Type="http://schemas.openxmlformats.org/officeDocument/2006/relationships/slideLayout" Target="../slideLayouts/slideLayout3.xml"/><Relationship Id="rId6" Type="http://schemas.openxmlformats.org/officeDocument/2006/relationships/hyperlink" Target="http://www.predictionsoftware.com/" TargetMode="External"/><Relationship Id="rId5" Type="http://schemas.openxmlformats.org/officeDocument/2006/relationships/hyperlink" Target="http://www.microsoft.com/bi" TargetMode="External"/><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jamiemaclennan.blogspot.com/" TargetMode="External"/><Relationship Id="rId5" Type="http://schemas.openxmlformats.org/officeDocument/2006/relationships/hyperlink" Target="http://www.predixionsoftware.com/" TargetMode="External"/><Relationship Id="rId4" Type="http://schemas.openxmlformats.org/officeDocument/2006/relationships/hyperlink" Target="mailto:sarkell@predixionsoftware.com"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5102" y="1338648"/>
            <a:ext cx="10923098" cy="8414952"/>
          </a:xfrm>
          <a:prstGeom prst="rect">
            <a:avLst/>
          </a:prstGeom>
        </p:spPr>
      </p:pic>
      <p:sp>
        <p:nvSpPr>
          <p:cNvPr id="6" name="Rounded Rectangle 5"/>
          <p:cNvSpPr/>
          <p:nvPr/>
        </p:nvSpPr>
        <p:spPr>
          <a:xfrm rot="5400000" flipH="1">
            <a:off x="3635197" y="-4016480"/>
            <a:ext cx="2128346" cy="17407622"/>
          </a:xfrm>
          <a:prstGeom prst="roundRect">
            <a:avLst>
              <a:gd name="adj" fmla="val 9196"/>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Title 3"/>
          <p:cNvSpPr>
            <a:spLocks noGrp="1"/>
          </p:cNvSpPr>
          <p:nvPr>
            <p:ph type="ctrTitle"/>
          </p:nvPr>
        </p:nvSpPr>
        <p:spPr>
          <a:xfrm>
            <a:off x="598327" y="3478177"/>
            <a:ext cx="12804854" cy="1815717"/>
          </a:xfrm>
        </p:spPr>
        <p:txBody>
          <a:bodyPr/>
          <a:lstStyle/>
          <a:p>
            <a:pPr algn="l"/>
            <a:r>
              <a:rPr lang="en-US" sz="4800" dirty="0">
                <a:solidFill>
                  <a:srgbClr val="FFFFFF">
                    <a:alpha val="99000"/>
                  </a:srgbClr>
                </a:solidFill>
              </a:rPr>
              <a:t>Microsoft </a:t>
            </a:r>
            <a:r>
              <a:rPr lang="en-US" sz="4800" dirty="0" err="1">
                <a:solidFill>
                  <a:srgbClr val="FFFFFF">
                    <a:alpha val="99000"/>
                  </a:srgbClr>
                </a:solidFill>
              </a:rPr>
              <a:t>DataMarket</a:t>
            </a:r>
            <a:r>
              <a:rPr lang="en-US" sz="4800" dirty="0">
                <a:solidFill>
                  <a:srgbClr val="FFFFFF">
                    <a:alpha val="99000"/>
                  </a:srgbClr>
                </a:solidFill>
              </a:rPr>
              <a:t>: </a:t>
            </a:r>
            <a:r>
              <a:rPr lang="en-US" sz="2800" b="0" dirty="0">
                <a:solidFill>
                  <a:srgbClr val="FFFFFF">
                    <a:alpha val="99000"/>
                  </a:srgbClr>
                </a:solidFill>
              </a:rPr>
              <a:t/>
            </a:r>
            <a:br>
              <a:rPr lang="en-US" sz="2800" b="0" dirty="0">
                <a:solidFill>
                  <a:srgbClr val="FFFFFF">
                    <a:alpha val="99000"/>
                  </a:srgbClr>
                </a:solidFill>
              </a:rPr>
            </a:br>
            <a:r>
              <a:rPr lang="en-US" sz="2800" b="0" dirty="0">
                <a:solidFill>
                  <a:srgbClr val="FFFFFF">
                    <a:alpha val="99000"/>
                  </a:srgbClr>
                </a:solidFill>
              </a:rPr>
              <a:t>Leveraging cloud to deliver public domain and commercial data to millions </a:t>
            </a:r>
          </a:p>
        </p:txBody>
      </p:sp>
      <p:sp>
        <p:nvSpPr>
          <p:cNvPr id="5" name="Subtitle 4"/>
          <p:cNvSpPr>
            <a:spLocks noGrp="1"/>
          </p:cNvSpPr>
          <p:nvPr>
            <p:ph type="subTitle" idx="1"/>
          </p:nvPr>
        </p:nvSpPr>
        <p:spPr>
          <a:xfrm>
            <a:off x="1301751" y="6025056"/>
            <a:ext cx="5604376" cy="2492375"/>
          </a:xfrm>
        </p:spPr>
        <p:txBody>
          <a:bodyPr lIns="91440"/>
          <a:lstStyle/>
          <a:p>
            <a:pPr algn="l"/>
            <a:r>
              <a:rPr lang="en-US" dirty="0">
                <a:solidFill>
                  <a:schemeClr val="bg1">
                    <a:alpha val="99000"/>
                  </a:schemeClr>
                </a:solidFill>
              </a:rPr>
              <a:t>Sudhir </a:t>
            </a:r>
            <a:r>
              <a:rPr lang="en-US" dirty="0" smtClean="0">
                <a:solidFill>
                  <a:schemeClr val="bg1">
                    <a:alpha val="99000"/>
                  </a:schemeClr>
                </a:solidFill>
              </a:rPr>
              <a:t>Hasbe</a:t>
            </a:r>
          </a:p>
          <a:p>
            <a:pPr algn="l"/>
            <a:r>
              <a:rPr lang="en-US" dirty="0" smtClean="0">
                <a:solidFill>
                  <a:schemeClr val="bg1">
                    <a:alpha val="99000"/>
                  </a:schemeClr>
                </a:solidFill>
              </a:rPr>
              <a:t>Sr. Product Manager</a:t>
            </a:r>
          </a:p>
          <a:p>
            <a:pPr algn="l"/>
            <a:r>
              <a:rPr lang="en-US" dirty="0" smtClean="0">
                <a:solidFill>
                  <a:schemeClr val="bg1">
                    <a:alpha val="99000"/>
                  </a:schemeClr>
                </a:solidFill>
              </a:rPr>
              <a:t>Windows Azure Platform</a:t>
            </a:r>
          </a:p>
          <a:p>
            <a:pPr algn="l"/>
            <a:r>
              <a:rPr lang="en-US" dirty="0" smtClean="0">
                <a:solidFill>
                  <a:schemeClr val="bg1">
                    <a:alpha val="99000"/>
                  </a:schemeClr>
                </a:solidFill>
              </a:rPr>
              <a:t>Microsoft Corp</a:t>
            </a:r>
            <a:endParaRPr lang="en-US" dirty="0">
              <a:solidFill>
                <a:schemeClr val="bg1">
                  <a:alpha val="99000"/>
                </a:schemeClr>
              </a:solidFill>
            </a:endParaRPr>
          </a:p>
        </p:txBody>
      </p:sp>
    </p:spTree>
    <p:extLst>
      <p:ext uri="{BB962C8B-B14F-4D97-AF65-F5344CB8AC3E}">
        <p14:creationId xmlns:p14="http://schemas.microsoft.com/office/powerpoint/2010/main" val="326992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DataMarket</a:t>
            </a:r>
            <a:r>
              <a:rPr lang="en-US" dirty="0" smtClean="0"/>
              <a:t> Business </a:t>
            </a:r>
            <a:r>
              <a:rPr lang="en-US" dirty="0"/>
              <a:t>Model</a:t>
            </a:r>
          </a:p>
        </p:txBody>
      </p:sp>
      <p:grpSp>
        <p:nvGrpSpPr>
          <p:cNvPr id="8" name="Group 7"/>
          <p:cNvGrpSpPr/>
          <p:nvPr/>
        </p:nvGrpSpPr>
        <p:grpSpPr>
          <a:xfrm>
            <a:off x="304800" y="1931441"/>
            <a:ext cx="17268823" cy="1010198"/>
            <a:chOff x="304801" y="1557365"/>
            <a:chExt cx="17268823" cy="1010198"/>
          </a:xfrm>
        </p:grpSpPr>
        <p:sp>
          <p:nvSpPr>
            <p:cNvPr id="7" name="Rounded Rectangle 6"/>
            <p:cNvSpPr/>
            <p:nvPr/>
          </p:nvSpPr>
          <p:spPr bwMode="auto">
            <a:xfrm>
              <a:off x="304801" y="1557365"/>
              <a:ext cx="17268823" cy="1010198"/>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097280" tIns="91440" rIns="365760" bIns="91440" numCol="1" anchor="ctr" anchorCtr="0" compatLnSpc="1">
              <a:prstTxWarp prst="textNoShape">
                <a:avLst/>
              </a:prstTxWarp>
              <a:spAutoFit/>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err="1">
                  <a:solidFill>
                    <a:srgbClr val="FFFFFF">
                      <a:alpha val="99000"/>
                    </a:srgbClr>
                  </a:solidFill>
                  <a:effectLst>
                    <a:outerShdw blurRad="38100" dist="38100" dir="2700000" algn="tl">
                      <a:srgbClr val="000000">
                        <a:alpha val="43137"/>
                      </a:srgbClr>
                    </a:outerShdw>
                  </a:effectLst>
                </a:rPr>
                <a:t>DataMarket</a:t>
              </a:r>
              <a:r>
                <a:rPr lang="en-US" altLang="zh-CN" sz="3200" kern="0" dirty="0">
                  <a:solidFill>
                    <a:srgbClr val="FFFFFF">
                      <a:alpha val="99000"/>
                    </a:srgbClr>
                  </a:solidFill>
                  <a:effectLst>
                    <a:outerShdw blurRad="38100" dist="38100" dir="2700000" algn="tl">
                      <a:srgbClr val="000000">
                        <a:alpha val="43137"/>
                      </a:srgbClr>
                    </a:outerShdw>
                  </a:effectLst>
                </a:rPr>
                <a:t> is public marketplace to discover, purchase and use trusted premium </a:t>
              </a:r>
              <a:r>
                <a:rPr lang="en-US" altLang="zh-CN" sz="3200" kern="0" dirty="0" smtClean="0">
                  <a:solidFill>
                    <a:srgbClr val="FFFFFF">
                      <a:alpha val="99000"/>
                    </a:srgbClr>
                  </a:solidFill>
                  <a:effectLst>
                    <a:outerShdw blurRad="38100" dist="38100" dir="2700000" algn="tl">
                      <a:srgbClr val="000000">
                        <a:alpha val="43137"/>
                      </a:srgbClr>
                    </a:outerShdw>
                  </a:effectLst>
                </a:rPr>
                <a:t/>
              </a:r>
              <a:br>
                <a:rPr lang="en-US" altLang="zh-CN" sz="3200" kern="0" dirty="0" smtClean="0">
                  <a:solidFill>
                    <a:srgbClr val="FFFFFF">
                      <a:alpha val="99000"/>
                    </a:srgbClr>
                  </a:solidFill>
                  <a:effectLst>
                    <a:outerShdw blurRad="38100" dist="38100" dir="2700000" algn="tl">
                      <a:srgbClr val="000000">
                        <a:alpha val="43137"/>
                      </a:srgbClr>
                    </a:outerShdw>
                  </a:effectLst>
                </a:rPr>
              </a:br>
              <a:r>
                <a:rPr lang="en-US" altLang="zh-CN" sz="3200" kern="0" dirty="0" smtClean="0">
                  <a:solidFill>
                    <a:srgbClr val="FFFFFF">
                      <a:alpha val="99000"/>
                    </a:srgbClr>
                  </a:solidFill>
                  <a:effectLst>
                    <a:outerShdw blurRad="38100" dist="38100" dir="2700000" algn="tl">
                      <a:srgbClr val="000000">
                        <a:alpha val="43137"/>
                      </a:srgbClr>
                    </a:outerShdw>
                  </a:effectLst>
                </a:rPr>
                <a:t>and </a:t>
              </a:r>
              <a:r>
                <a:rPr lang="en-US" altLang="zh-CN" sz="3200" kern="0" dirty="0">
                  <a:solidFill>
                    <a:srgbClr val="FFFFFF">
                      <a:alpha val="99000"/>
                    </a:srgbClr>
                  </a:solidFill>
                  <a:effectLst>
                    <a:outerShdw blurRad="38100" dist="38100" dir="2700000" algn="tl">
                      <a:srgbClr val="000000">
                        <a:alpha val="43137"/>
                      </a:srgbClr>
                    </a:outerShdw>
                  </a:effectLst>
                </a:rPr>
                <a:t>public domain data</a:t>
              </a:r>
            </a:p>
          </p:txBody>
        </p:sp>
        <p:sp>
          <p:nvSpPr>
            <p:cNvPr id="5" name="Rounded Rectangle 4"/>
            <p:cNvSpPr/>
            <p:nvPr/>
          </p:nvSpPr>
          <p:spPr>
            <a:xfrm>
              <a:off x="500802" y="1823096"/>
              <a:ext cx="553298" cy="478736"/>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800" dirty="0" smtClean="0">
                  <a:solidFill>
                    <a:srgbClr val="FFFFFF"/>
                  </a:solidFill>
                </a:rPr>
                <a:t>1</a:t>
              </a:r>
              <a:endParaRPr lang="en-US" sz="2800" dirty="0">
                <a:solidFill>
                  <a:srgbClr val="FFFFFF"/>
                </a:solidFill>
              </a:endParaRPr>
            </a:p>
          </p:txBody>
        </p:sp>
      </p:grpSp>
      <p:grpSp>
        <p:nvGrpSpPr>
          <p:cNvPr id="9" name="Group 8"/>
          <p:cNvGrpSpPr/>
          <p:nvPr/>
        </p:nvGrpSpPr>
        <p:grpSpPr>
          <a:xfrm>
            <a:off x="304800" y="4466365"/>
            <a:ext cx="17268823" cy="601004"/>
            <a:chOff x="304801" y="1761962"/>
            <a:chExt cx="17268823" cy="601004"/>
          </a:xfrm>
        </p:grpSpPr>
        <p:sp>
          <p:nvSpPr>
            <p:cNvPr id="10" name="Rounded Rectangle 9"/>
            <p:cNvSpPr/>
            <p:nvPr/>
          </p:nvSpPr>
          <p:spPr bwMode="auto">
            <a:xfrm>
              <a:off x="304801" y="1761962"/>
              <a:ext cx="17268823" cy="601004"/>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097280" tIns="91440" rIns="365760" bIns="91440" numCol="1" anchor="ctr" anchorCtr="0" compatLnSpc="1">
              <a:prstTxWarp prst="textNoShape">
                <a:avLst/>
              </a:prstTxWarp>
              <a:spAutoFit/>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a:solidFill>
                    <a:srgbClr val="FFFFFF">
                      <a:alpha val="99000"/>
                    </a:srgbClr>
                  </a:solidFill>
                  <a:effectLst>
                    <a:outerShdw blurRad="38100" dist="38100" dir="2700000" algn="tl">
                      <a:srgbClr val="000000">
                        <a:alpha val="43137"/>
                      </a:srgbClr>
                    </a:outerShdw>
                  </a:effectLst>
                </a:rPr>
                <a:t>Public domain data is free for all customers</a:t>
              </a:r>
            </a:p>
          </p:txBody>
        </p:sp>
        <p:sp>
          <p:nvSpPr>
            <p:cNvPr id="11" name="Rounded Rectangle 10"/>
            <p:cNvSpPr/>
            <p:nvPr/>
          </p:nvSpPr>
          <p:spPr>
            <a:xfrm>
              <a:off x="500802" y="1823096"/>
              <a:ext cx="553298" cy="478736"/>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800" dirty="0" smtClean="0">
                  <a:solidFill>
                    <a:srgbClr val="FFFFFF"/>
                  </a:solidFill>
                </a:rPr>
                <a:t>3</a:t>
              </a:r>
              <a:endParaRPr lang="en-US" sz="2800" dirty="0">
                <a:solidFill>
                  <a:srgbClr val="FFFFFF"/>
                </a:solidFill>
              </a:endParaRPr>
            </a:p>
          </p:txBody>
        </p:sp>
      </p:grpSp>
      <p:grpSp>
        <p:nvGrpSpPr>
          <p:cNvPr id="12" name="Group 11"/>
          <p:cNvGrpSpPr/>
          <p:nvPr/>
        </p:nvGrpSpPr>
        <p:grpSpPr>
          <a:xfrm>
            <a:off x="304800" y="3198903"/>
            <a:ext cx="17268823" cy="1010198"/>
            <a:chOff x="304801" y="1557365"/>
            <a:chExt cx="17268823" cy="1010198"/>
          </a:xfrm>
        </p:grpSpPr>
        <p:sp>
          <p:nvSpPr>
            <p:cNvPr id="13" name="Rounded Rectangle 12"/>
            <p:cNvSpPr/>
            <p:nvPr/>
          </p:nvSpPr>
          <p:spPr bwMode="auto">
            <a:xfrm>
              <a:off x="304801" y="1557365"/>
              <a:ext cx="17268823" cy="1010198"/>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097280" tIns="91440" rIns="365760" bIns="91440" numCol="1" anchor="ctr" anchorCtr="0" compatLnSpc="1">
              <a:prstTxWarp prst="textNoShape">
                <a:avLst/>
              </a:prstTxWarp>
              <a:spAutoFit/>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a:solidFill>
                    <a:srgbClr val="FFFFFF">
                      <a:alpha val="99000"/>
                    </a:srgbClr>
                  </a:solidFill>
                  <a:effectLst>
                    <a:outerShdw blurRad="38100" dist="38100" dir="2700000" algn="tl">
                      <a:srgbClr val="000000">
                        <a:alpha val="43137"/>
                      </a:srgbClr>
                    </a:outerShdw>
                  </a:effectLst>
                </a:rPr>
                <a:t>Content providers have complete control over data, terms of use, and price </a:t>
              </a:r>
              <a:r>
                <a:rPr lang="en-US" altLang="zh-CN" sz="3200" kern="0" dirty="0" smtClean="0">
                  <a:solidFill>
                    <a:srgbClr val="FFFFFF">
                      <a:alpha val="99000"/>
                    </a:srgbClr>
                  </a:solidFill>
                  <a:effectLst>
                    <a:outerShdw blurRad="38100" dist="38100" dir="2700000" algn="tl">
                      <a:srgbClr val="000000">
                        <a:alpha val="43137"/>
                      </a:srgbClr>
                    </a:outerShdw>
                  </a:effectLst>
                </a:rPr>
                <a:t/>
              </a:r>
              <a:br>
                <a:rPr lang="en-US" altLang="zh-CN" sz="3200" kern="0" dirty="0" smtClean="0">
                  <a:solidFill>
                    <a:srgbClr val="FFFFFF">
                      <a:alpha val="99000"/>
                    </a:srgbClr>
                  </a:solidFill>
                  <a:effectLst>
                    <a:outerShdw blurRad="38100" dist="38100" dir="2700000" algn="tl">
                      <a:srgbClr val="000000">
                        <a:alpha val="43137"/>
                      </a:srgbClr>
                    </a:outerShdw>
                  </a:effectLst>
                </a:rPr>
              </a:br>
              <a:r>
                <a:rPr lang="en-US" altLang="zh-CN" sz="3200" kern="0" dirty="0" smtClean="0">
                  <a:solidFill>
                    <a:srgbClr val="FFFFFF">
                      <a:alpha val="99000"/>
                    </a:srgbClr>
                  </a:solidFill>
                  <a:effectLst>
                    <a:outerShdw blurRad="38100" dist="38100" dir="2700000" algn="tl">
                      <a:srgbClr val="000000">
                        <a:alpha val="43137"/>
                      </a:srgbClr>
                    </a:outerShdw>
                  </a:effectLst>
                </a:rPr>
                <a:t>of </a:t>
              </a:r>
              <a:r>
                <a:rPr lang="en-US" altLang="zh-CN" sz="3200" kern="0" dirty="0">
                  <a:solidFill>
                    <a:srgbClr val="FFFFFF">
                      <a:alpha val="99000"/>
                    </a:srgbClr>
                  </a:solidFill>
                  <a:effectLst>
                    <a:outerShdw blurRad="38100" dist="38100" dir="2700000" algn="tl">
                      <a:srgbClr val="000000">
                        <a:alpha val="43137"/>
                      </a:srgbClr>
                    </a:outerShdw>
                  </a:effectLst>
                </a:rPr>
                <a:t>published datasets</a:t>
              </a:r>
            </a:p>
          </p:txBody>
        </p:sp>
        <p:sp>
          <p:nvSpPr>
            <p:cNvPr id="14" name="Rounded Rectangle 13"/>
            <p:cNvSpPr/>
            <p:nvPr/>
          </p:nvSpPr>
          <p:spPr>
            <a:xfrm>
              <a:off x="500802" y="1823096"/>
              <a:ext cx="553298" cy="478736"/>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800" dirty="0" smtClean="0">
                  <a:solidFill>
                    <a:srgbClr val="FFFFFF"/>
                  </a:solidFill>
                </a:rPr>
                <a:t>2</a:t>
              </a:r>
              <a:endParaRPr lang="en-US" sz="2800" dirty="0">
                <a:solidFill>
                  <a:srgbClr val="FFFFFF"/>
                </a:solidFill>
              </a:endParaRPr>
            </a:p>
          </p:txBody>
        </p:sp>
      </p:grpSp>
      <p:grpSp>
        <p:nvGrpSpPr>
          <p:cNvPr id="15" name="Group 14"/>
          <p:cNvGrpSpPr/>
          <p:nvPr/>
        </p:nvGrpSpPr>
        <p:grpSpPr>
          <a:xfrm>
            <a:off x="304800" y="5324633"/>
            <a:ext cx="17268823" cy="1010198"/>
            <a:chOff x="304801" y="1557365"/>
            <a:chExt cx="17268823" cy="1010198"/>
          </a:xfrm>
        </p:grpSpPr>
        <p:sp>
          <p:nvSpPr>
            <p:cNvPr id="16" name="Rounded Rectangle 15"/>
            <p:cNvSpPr/>
            <p:nvPr/>
          </p:nvSpPr>
          <p:spPr bwMode="auto">
            <a:xfrm>
              <a:off x="304801" y="1557365"/>
              <a:ext cx="17268823" cy="1010198"/>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097280" tIns="91440" rIns="365760" bIns="91440" numCol="1" anchor="ctr" anchorCtr="0" compatLnSpc="1">
              <a:prstTxWarp prst="textNoShape">
                <a:avLst/>
              </a:prstTxWarp>
              <a:spAutoFit/>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a:solidFill>
                    <a:srgbClr val="FFFFFF">
                      <a:alpha val="99000"/>
                    </a:srgbClr>
                  </a:solidFill>
                  <a:effectLst>
                    <a:outerShdw blurRad="38100" dist="38100" dir="2700000" algn="tl">
                      <a:srgbClr val="000000">
                        <a:alpha val="43137"/>
                      </a:srgbClr>
                    </a:outerShdw>
                  </a:effectLst>
                </a:rPr>
                <a:t>Customers can purchase premium datasets by # of transactions or monthly subscriptions</a:t>
              </a:r>
            </a:p>
          </p:txBody>
        </p:sp>
        <p:sp>
          <p:nvSpPr>
            <p:cNvPr id="17" name="Rounded Rectangle 16"/>
            <p:cNvSpPr/>
            <p:nvPr/>
          </p:nvSpPr>
          <p:spPr>
            <a:xfrm>
              <a:off x="500802" y="1823096"/>
              <a:ext cx="553298" cy="478736"/>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800" dirty="0" smtClean="0">
                  <a:solidFill>
                    <a:srgbClr val="FFFFFF"/>
                  </a:solidFill>
                </a:rPr>
                <a:t>4</a:t>
              </a:r>
              <a:endParaRPr lang="en-US" sz="2800" dirty="0">
                <a:solidFill>
                  <a:srgbClr val="FFFFFF"/>
                </a:solidFill>
              </a:endParaRPr>
            </a:p>
          </p:txBody>
        </p:sp>
      </p:grpSp>
      <p:grpSp>
        <p:nvGrpSpPr>
          <p:cNvPr id="18" name="Group 17"/>
          <p:cNvGrpSpPr/>
          <p:nvPr/>
        </p:nvGrpSpPr>
        <p:grpSpPr>
          <a:xfrm>
            <a:off x="304800" y="6592095"/>
            <a:ext cx="17268823" cy="1010198"/>
            <a:chOff x="304801" y="1557365"/>
            <a:chExt cx="17268823" cy="1010198"/>
          </a:xfrm>
        </p:grpSpPr>
        <p:sp>
          <p:nvSpPr>
            <p:cNvPr id="19" name="Rounded Rectangle 18"/>
            <p:cNvSpPr/>
            <p:nvPr/>
          </p:nvSpPr>
          <p:spPr bwMode="auto">
            <a:xfrm>
              <a:off x="304801" y="1557365"/>
              <a:ext cx="17268823" cy="1010198"/>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097280" tIns="91440" rIns="365760" bIns="91440" numCol="1" anchor="ctr" anchorCtr="0" compatLnSpc="1">
              <a:prstTxWarp prst="textNoShape">
                <a:avLst/>
              </a:prstTxWarp>
              <a:spAutoFit/>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a:solidFill>
                    <a:srgbClr val="FFFFFF">
                      <a:alpha val="99000"/>
                    </a:srgbClr>
                  </a:solidFill>
                  <a:effectLst>
                    <a:outerShdw blurRad="38100" dist="38100" dir="2700000" algn="tl">
                      <a:srgbClr val="000000">
                        <a:alpha val="43137"/>
                      </a:srgbClr>
                    </a:outerShdw>
                  </a:effectLst>
                </a:rPr>
                <a:t>Customers have access to Trial Usage and data visualizations to help make better data purchase decisions</a:t>
              </a:r>
            </a:p>
          </p:txBody>
        </p:sp>
        <p:sp>
          <p:nvSpPr>
            <p:cNvPr id="20" name="Rounded Rectangle 19"/>
            <p:cNvSpPr/>
            <p:nvPr/>
          </p:nvSpPr>
          <p:spPr>
            <a:xfrm>
              <a:off x="500802" y="1823096"/>
              <a:ext cx="553298" cy="478736"/>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800" dirty="0" smtClean="0">
                  <a:solidFill>
                    <a:srgbClr val="FFFFFF"/>
                  </a:solidFill>
                </a:rPr>
                <a:t>5</a:t>
              </a:r>
              <a:endParaRPr lang="en-US" sz="2800" dirty="0">
                <a:solidFill>
                  <a:srgbClr val="FFFFFF"/>
                </a:solidFill>
              </a:endParaRPr>
            </a:p>
          </p:txBody>
        </p:sp>
      </p:grpSp>
      <p:grpSp>
        <p:nvGrpSpPr>
          <p:cNvPr id="21" name="Group 20"/>
          <p:cNvGrpSpPr/>
          <p:nvPr/>
        </p:nvGrpSpPr>
        <p:grpSpPr>
          <a:xfrm>
            <a:off x="304800" y="7859558"/>
            <a:ext cx="17268823" cy="601004"/>
            <a:chOff x="304801" y="1761962"/>
            <a:chExt cx="17268823" cy="601004"/>
          </a:xfrm>
        </p:grpSpPr>
        <p:sp>
          <p:nvSpPr>
            <p:cNvPr id="22" name="Rounded Rectangle 21"/>
            <p:cNvSpPr/>
            <p:nvPr/>
          </p:nvSpPr>
          <p:spPr bwMode="auto">
            <a:xfrm>
              <a:off x="304801" y="1761962"/>
              <a:ext cx="17268823" cy="601004"/>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097280" tIns="91440" rIns="365760" bIns="91440" numCol="1" anchor="ctr" anchorCtr="0" compatLnSpc="1">
              <a:prstTxWarp prst="textNoShape">
                <a:avLst/>
              </a:prstTxWarp>
              <a:spAutoFit/>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a:solidFill>
                    <a:srgbClr val="FFFFFF">
                      <a:alpha val="99000"/>
                    </a:srgbClr>
                  </a:solidFill>
                  <a:effectLst>
                    <a:outerShdw blurRad="38100" dist="38100" dir="2700000" algn="tl">
                      <a:srgbClr val="000000">
                        <a:alpha val="43137"/>
                      </a:srgbClr>
                    </a:outerShdw>
                  </a:effectLst>
                </a:rPr>
                <a:t>Microsoft and Content providers will share revenue for all data sales</a:t>
              </a:r>
            </a:p>
          </p:txBody>
        </p:sp>
        <p:sp>
          <p:nvSpPr>
            <p:cNvPr id="23" name="Rounded Rectangle 22"/>
            <p:cNvSpPr/>
            <p:nvPr/>
          </p:nvSpPr>
          <p:spPr>
            <a:xfrm>
              <a:off x="500802" y="1823096"/>
              <a:ext cx="553298" cy="478736"/>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800" dirty="0" smtClean="0">
                  <a:solidFill>
                    <a:srgbClr val="FFFFFF"/>
                  </a:solidFill>
                </a:rPr>
                <a:t>6</a:t>
              </a:r>
              <a:endParaRPr lang="en-US" sz="2800" dirty="0">
                <a:solidFill>
                  <a:srgbClr val="FFFFFF"/>
                </a:solidFill>
              </a:endParaRPr>
            </a:p>
          </p:txBody>
        </p:sp>
      </p:grpSp>
    </p:spTree>
    <p:extLst>
      <p:ext uri="{BB962C8B-B14F-4D97-AF65-F5344CB8AC3E}">
        <p14:creationId xmlns:p14="http://schemas.microsoft.com/office/powerpoint/2010/main" val="254353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FF">
                    <a:alpha val="99000"/>
                  </a:srgbClr>
                </a:solidFill>
              </a:rPr>
              <a:t>Learn More…</a:t>
            </a:r>
            <a:endParaRPr lang="en-US" dirty="0">
              <a:solidFill>
                <a:srgbClr val="FFFFFF">
                  <a:alpha val="99000"/>
                </a:srgbClr>
              </a:solidFill>
            </a:endParaRPr>
          </a:p>
        </p:txBody>
      </p:sp>
      <p:sp>
        <p:nvSpPr>
          <p:cNvPr id="6" name="Rounded Rectangle 5"/>
          <p:cNvSpPr/>
          <p:nvPr/>
        </p:nvSpPr>
        <p:spPr bwMode="auto">
          <a:xfrm>
            <a:off x="304801" y="1717005"/>
            <a:ext cx="17268823" cy="690915"/>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a:solidFill>
                  <a:srgbClr val="FFFFFF">
                    <a:alpha val="99000"/>
                  </a:srgbClr>
                </a:solidFill>
                <a:effectLst>
                  <a:outerShdw blurRad="38100" dist="38100" dir="2700000" algn="tl">
                    <a:srgbClr val="000000">
                      <a:alpha val="43137"/>
                    </a:srgbClr>
                  </a:outerShdw>
                </a:effectLst>
              </a:rPr>
              <a:t>Visit </a:t>
            </a:r>
            <a:r>
              <a:rPr lang="en-US" altLang="zh-CN" sz="3200" kern="0" dirty="0">
                <a:solidFill>
                  <a:srgbClr val="FFFFFF">
                    <a:alpha val="99000"/>
                  </a:srgbClr>
                </a:solidFill>
                <a:effectLst>
                  <a:outerShdw blurRad="38100" dist="38100" dir="2700000" algn="tl">
                    <a:srgbClr val="000000">
                      <a:alpha val="43137"/>
                    </a:srgbClr>
                  </a:outerShdw>
                </a:effectLst>
                <a:hlinkClick r:id="rId2"/>
              </a:rPr>
              <a:t>http://datamarket.azure.com</a:t>
            </a:r>
            <a:r>
              <a:rPr lang="en-US" altLang="zh-CN" sz="3200" kern="0" dirty="0">
                <a:solidFill>
                  <a:srgbClr val="FFFFFF">
                    <a:alpha val="99000"/>
                  </a:srgbClr>
                </a:solidFill>
                <a:effectLst>
                  <a:outerShdw blurRad="38100" dist="38100" dir="2700000" algn="tl">
                    <a:srgbClr val="000000">
                      <a:alpha val="43137"/>
                    </a:srgbClr>
                  </a:outerShdw>
                </a:effectLst>
              </a:rPr>
              <a:t> to learn more</a:t>
            </a:r>
          </a:p>
        </p:txBody>
      </p:sp>
      <p:sp>
        <p:nvSpPr>
          <p:cNvPr id="23" name="Rounded Rectangle 22"/>
          <p:cNvSpPr/>
          <p:nvPr/>
        </p:nvSpPr>
        <p:spPr bwMode="auto">
          <a:xfrm>
            <a:off x="304800" y="2603548"/>
            <a:ext cx="17268823" cy="690915"/>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a:solidFill>
                  <a:srgbClr val="FFFFFF">
                    <a:alpha val="99000"/>
                  </a:srgbClr>
                </a:solidFill>
                <a:effectLst>
                  <a:outerShdw blurRad="38100" dist="38100" dir="2700000" algn="tl">
                    <a:srgbClr val="000000">
                      <a:alpha val="43137"/>
                    </a:srgbClr>
                  </a:outerShdw>
                </a:effectLst>
              </a:rPr>
              <a:t>Download Excel add-in(</a:t>
            </a:r>
            <a:r>
              <a:rPr lang="en-US" altLang="zh-CN" sz="3200" kern="0" dirty="0">
                <a:solidFill>
                  <a:srgbClr val="FFFFFF">
                    <a:alpha val="99000"/>
                  </a:srgbClr>
                </a:solidFill>
                <a:effectLst>
                  <a:outerShdw blurRad="38100" dist="38100" dir="2700000" algn="tl">
                    <a:srgbClr val="000000">
                      <a:alpha val="43137"/>
                    </a:srgbClr>
                  </a:outerShdw>
                </a:effectLst>
                <a:hlinkClick r:id="rId3"/>
              </a:rPr>
              <a:t>https://datamarket.azure.com/about</a:t>
            </a:r>
            <a:r>
              <a:rPr lang="en-US" altLang="zh-CN" sz="3200" kern="0" dirty="0">
                <a:solidFill>
                  <a:srgbClr val="FFFFFF">
                    <a:alpha val="99000"/>
                  </a:srgbClr>
                </a:solidFill>
                <a:effectLst>
                  <a:outerShdw blurRad="38100" dist="38100" dir="2700000" algn="tl">
                    <a:srgbClr val="000000">
                      <a:alpha val="43137"/>
                    </a:srgbClr>
                  </a:outerShdw>
                </a:effectLst>
              </a:rPr>
              <a:t>)</a:t>
            </a:r>
          </a:p>
        </p:txBody>
      </p:sp>
      <p:sp>
        <p:nvSpPr>
          <p:cNvPr id="24" name="Rounded Rectangle 23"/>
          <p:cNvSpPr/>
          <p:nvPr/>
        </p:nvSpPr>
        <p:spPr bwMode="auto">
          <a:xfrm>
            <a:off x="304799" y="3490091"/>
            <a:ext cx="17268823" cy="690915"/>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a:solidFill>
                  <a:srgbClr val="FFFFFF">
                    <a:alpha val="99000"/>
                  </a:srgbClr>
                </a:solidFill>
                <a:effectLst>
                  <a:outerShdw blurRad="38100" dist="38100" dir="2700000" algn="tl">
                    <a:srgbClr val="000000">
                      <a:alpha val="43137"/>
                    </a:srgbClr>
                  </a:outerShdw>
                </a:effectLst>
              </a:rPr>
              <a:t>Contact us at </a:t>
            </a:r>
            <a:r>
              <a:rPr lang="en-US" altLang="zh-CN" sz="3200" kern="0" dirty="0">
                <a:solidFill>
                  <a:srgbClr val="FFFFFF">
                    <a:alpha val="99000"/>
                  </a:srgbClr>
                </a:solidFill>
                <a:effectLst>
                  <a:outerShdw blurRad="38100" dist="38100" dir="2700000" algn="tl">
                    <a:srgbClr val="000000">
                      <a:alpha val="43137"/>
                    </a:srgbClr>
                  </a:outerShdw>
                </a:effectLst>
                <a:hlinkClick r:id="rId4"/>
              </a:rPr>
              <a:t>datamarketbd@microsoft.com</a:t>
            </a:r>
            <a:r>
              <a:rPr lang="en-US" altLang="zh-CN" sz="3200" kern="0" dirty="0">
                <a:solidFill>
                  <a:srgbClr val="FFFFFF">
                    <a:alpha val="99000"/>
                  </a:srgbClr>
                </a:solidFill>
                <a:effectLst>
                  <a:outerShdw blurRad="38100" dist="38100" dir="2700000" algn="tl">
                    <a:srgbClr val="000000">
                      <a:alpha val="43137"/>
                    </a:srgbClr>
                  </a:outerShdw>
                </a:effectLst>
              </a:rPr>
              <a:t> to sell/share your dataset</a:t>
            </a:r>
          </a:p>
        </p:txBody>
      </p:sp>
      <p:sp>
        <p:nvSpPr>
          <p:cNvPr id="25" name="Rounded Rectangle 24"/>
          <p:cNvSpPr/>
          <p:nvPr/>
        </p:nvSpPr>
        <p:spPr bwMode="auto">
          <a:xfrm>
            <a:off x="304798" y="4376634"/>
            <a:ext cx="17268823" cy="690915"/>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a:solidFill>
                  <a:srgbClr val="FFFFFF">
                    <a:alpha val="99000"/>
                  </a:srgbClr>
                </a:solidFill>
                <a:effectLst>
                  <a:outerShdw blurRad="38100" dist="38100" dir="2700000" algn="tl">
                    <a:srgbClr val="000000">
                      <a:alpha val="43137"/>
                    </a:srgbClr>
                  </a:outerShdw>
                </a:effectLst>
              </a:rPr>
              <a:t>Visit our booth to learn more about Windows Azure </a:t>
            </a:r>
            <a:r>
              <a:rPr lang="en-US" altLang="zh-CN" sz="3200" kern="0" dirty="0" err="1">
                <a:solidFill>
                  <a:srgbClr val="FFFFFF">
                    <a:alpha val="99000"/>
                  </a:srgbClr>
                </a:solidFill>
                <a:effectLst>
                  <a:outerShdw blurRad="38100" dist="38100" dir="2700000" algn="tl">
                    <a:srgbClr val="000000">
                      <a:alpha val="43137"/>
                    </a:srgbClr>
                  </a:outerShdw>
                </a:effectLst>
              </a:rPr>
              <a:t>DataMarket</a:t>
            </a:r>
            <a:endParaRPr lang="en-US" altLang="zh-CN" sz="3200" kern="0" dirty="0">
              <a:solidFill>
                <a:srgbClr val="FFFFFF">
                  <a:alpha val="99000"/>
                </a:srgbClr>
              </a:solidFill>
              <a:effectLst>
                <a:outerShdw blurRad="38100" dist="38100" dir="2700000" algn="tl">
                  <a:srgbClr val="000000">
                    <a:alpha val="43137"/>
                  </a:srgbClr>
                </a:outerShdw>
              </a:effectLst>
            </a:endParaRPr>
          </a:p>
        </p:txBody>
      </p:sp>
      <p:grpSp>
        <p:nvGrpSpPr>
          <p:cNvPr id="2" name="Group 1"/>
          <p:cNvGrpSpPr/>
          <p:nvPr/>
        </p:nvGrpSpPr>
        <p:grpSpPr>
          <a:xfrm>
            <a:off x="304797" y="5263176"/>
            <a:ext cx="17268823" cy="3819864"/>
            <a:chOff x="304797" y="5263176"/>
            <a:chExt cx="17268823" cy="3819864"/>
          </a:xfrm>
        </p:grpSpPr>
        <p:grpSp>
          <p:nvGrpSpPr>
            <p:cNvPr id="21" name="Group 20"/>
            <p:cNvGrpSpPr/>
            <p:nvPr/>
          </p:nvGrpSpPr>
          <p:grpSpPr>
            <a:xfrm>
              <a:off x="459258" y="5608633"/>
              <a:ext cx="17114362" cy="3474407"/>
              <a:chOff x="459258" y="1646233"/>
              <a:chExt cx="17114362" cy="3474407"/>
            </a:xfrm>
          </p:grpSpPr>
          <p:sp>
            <p:nvSpPr>
              <p:cNvPr id="12" name="Rounded Rectangle 11"/>
              <p:cNvSpPr/>
              <p:nvPr/>
            </p:nvSpPr>
            <p:spPr bwMode="auto">
              <a:xfrm>
                <a:off x="459258" y="1646233"/>
                <a:ext cx="17114362" cy="3474407"/>
              </a:xfrm>
              <a:prstGeom prst="roundRect">
                <a:avLst>
                  <a:gd name="adj" fmla="val 3658"/>
                </a:avLst>
              </a:prstGeom>
              <a:gradFill>
                <a:gsLst>
                  <a:gs pos="0">
                    <a:schemeClr val="bg2">
                      <a:lumMod val="50000"/>
                    </a:schemeClr>
                  </a:gs>
                  <a:gs pos="19000">
                    <a:schemeClr val="bg2">
                      <a:lumMod val="50000"/>
                    </a:schemeClr>
                  </a:gs>
                  <a:gs pos="100000">
                    <a:schemeClr val="bg2">
                      <a:lumMod val="75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FontTx/>
                  <a:buBlip>
                    <a:blip r:embed="rId5"/>
                  </a:buBlip>
                  <a:tabLst>
                    <a:tab pos="869738" algn="l"/>
                  </a:tabLst>
                  <a:defRPr/>
                </a:pPr>
                <a:endParaRPr lang="en-US" altLang="zh-CN" sz="2700" kern="0" dirty="0">
                  <a:solidFill>
                    <a:srgbClr val="FFFFFF"/>
                  </a:solidFill>
                </a:endParaRPr>
              </a:p>
            </p:txBody>
          </p:sp>
          <p:sp>
            <p:nvSpPr>
              <p:cNvPr id="8" name="Rectangle 7"/>
              <p:cNvSpPr/>
              <p:nvPr/>
            </p:nvSpPr>
            <p:spPr>
              <a:xfrm>
                <a:off x="644439" y="2131320"/>
                <a:ext cx="16703761" cy="2419124"/>
              </a:xfrm>
              <a:prstGeom prst="rect">
                <a:avLst/>
              </a:prstGeom>
            </p:spPr>
            <p:txBody>
              <a:bodyPr wrap="square">
                <a:spAutoFit/>
              </a:bodyPr>
              <a:lstStyle/>
              <a:p>
                <a:pPr>
                  <a:lnSpc>
                    <a:spcPct val="90000"/>
                  </a:lnSpc>
                  <a:spcBef>
                    <a:spcPts val="0"/>
                  </a:spcBef>
                  <a:spcAft>
                    <a:spcPts val="0"/>
                  </a:spcAft>
                  <a:buClr>
                    <a:srgbClr val="C20C26"/>
                  </a:buClr>
                  <a:buSzPct val="100000"/>
                </a:pPr>
                <a:r>
                  <a:rPr lang="en-US" sz="2800" b="1" kern="0" dirty="0" smtClean="0">
                    <a:solidFill>
                      <a:srgbClr val="FFFFFF">
                        <a:alpha val="99000"/>
                      </a:srgbClr>
                    </a:solidFill>
                    <a:effectLst>
                      <a:outerShdw blurRad="38100" dist="38100" dir="2700000" algn="tl">
                        <a:srgbClr val="000000">
                          <a:alpha val="43137"/>
                        </a:srgbClr>
                      </a:outerShdw>
                    </a:effectLst>
                    <a:latin typeface="Arial"/>
                    <a:ea typeface="ヒラギノ角ゴ ProN W3"/>
                  </a:rPr>
                  <a:t>Wed </a:t>
                </a:r>
                <a:r>
                  <a:rPr lang="en-US" sz="2800" b="1" kern="0" dirty="0">
                    <a:solidFill>
                      <a:srgbClr val="FFFFFF">
                        <a:alpha val="99000"/>
                      </a:srgbClr>
                    </a:solidFill>
                    <a:effectLst>
                      <a:outerShdw blurRad="38100" dist="38100" dir="2700000" algn="tl">
                        <a:srgbClr val="000000">
                          <a:alpha val="43137"/>
                        </a:srgbClr>
                      </a:outerShdw>
                    </a:effectLst>
                    <a:latin typeface="Arial"/>
                    <a:ea typeface="ヒラギノ角ゴ ProN W3"/>
                  </a:rPr>
                  <a:t>3rd Feb 10:40am </a:t>
                </a:r>
              </a:p>
              <a:p>
                <a:pPr>
                  <a:lnSpc>
                    <a:spcPct val="90000"/>
                  </a:lnSpc>
                  <a:spcBef>
                    <a:spcPts val="0"/>
                  </a:spcBef>
                  <a:spcAft>
                    <a:spcPts val="0"/>
                  </a:spcAft>
                  <a:buClr>
                    <a:srgbClr val="C20C26"/>
                  </a:buClr>
                  <a:buSzPct val="100000"/>
                </a:pPr>
                <a:r>
                  <a:rPr lang="en-US" sz="2800" kern="0" dirty="0">
                    <a:solidFill>
                      <a:srgbClr val="FFFFFF">
                        <a:alpha val="99000"/>
                      </a:srgbClr>
                    </a:solidFill>
                    <a:effectLst>
                      <a:outerShdw blurRad="38100" dist="38100" dir="2700000" algn="tl">
                        <a:srgbClr val="000000">
                          <a:alpha val="43137"/>
                        </a:srgbClr>
                      </a:outerShdw>
                    </a:effectLst>
                    <a:latin typeface="Arial"/>
                    <a:ea typeface="ヒラギノ角ゴ ProN W3"/>
                    <a:hlinkClick r:id="rId6"/>
                  </a:rPr>
                  <a:t>Open Data: Designing Data-centric Web APIs</a:t>
                </a:r>
                <a:r>
                  <a:rPr lang="en-US" sz="2800" kern="0" dirty="0">
                    <a:solidFill>
                      <a:srgbClr val="FFFFFF">
                        <a:alpha val="99000"/>
                      </a:srgbClr>
                    </a:solidFill>
                    <a:effectLst>
                      <a:outerShdw blurRad="38100" dist="38100" dir="2700000" algn="tl">
                        <a:srgbClr val="000000">
                          <a:alpha val="43137"/>
                        </a:srgbClr>
                      </a:outerShdw>
                    </a:effectLst>
                    <a:latin typeface="Arial"/>
                    <a:ea typeface="ヒラギノ角ゴ ProN W3"/>
                  </a:rPr>
                  <a:t> Pablo Castro (Microsoft) </a:t>
                </a:r>
                <a:endParaRPr lang="en-US" sz="2800" kern="0" dirty="0" smtClean="0">
                  <a:solidFill>
                    <a:srgbClr val="FFFFFF">
                      <a:alpha val="99000"/>
                    </a:srgbClr>
                  </a:solidFill>
                  <a:effectLst>
                    <a:outerShdw blurRad="38100" dist="38100" dir="2700000" algn="tl">
                      <a:srgbClr val="000000">
                        <a:alpha val="43137"/>
                      </a:srgbClr>
                    </a:outerShdw>
                  </a:effectLst>
                  <a:latin typeface="Arial"/>
                  <a:ea typeface="ヒラギノ角ゴ ProN W3"/>
                </a:endParaRPr>
              </a:p>
              <a:p>
                <a:pPr>
                  <a:lnSpc>
                    <a:spcPct val="90000"/>
                  </a:lnSpc>
                  <a:spcBef>
                    <a:spcPts val="0"/>
                  </a:spcBef>
                  <a:spcAft>
                    <a:spcPts val="0"/>
                  </a:spcAft>
                  <a:buClr>
                    <a:srgbClr val="C20C26"/>
                  </a:buClr>
                  <a:buSzPct val="100000"/>
                </a:pPr>
                <a:endParaRPr lang="en-US" sz="2800" kern="0" dirty="0">
                  <a:solidFill>
                    <a:srgbClr val="FFFFFF">
                      <a:alpha val="99000"/>
                    </a:srgbClr>
                  </a:solidFill>
                  <a:effectLst>
                    <a:outerShdw blurRad="38100" dist="38100" dir="2700000" algn="tl">
                      <a:srgbClr val="000000">
                        <a:alpha val="43137"/>
                      </a:srgbClr>
                    </a:outerShdw>
                  </a:effectLst>
                  <a:latin typeface="Arial"/>
                  <a:ea typeface="ヒラギノ角ゴ ProN W3"/>
                </a:endParaRPr>
              </a:p>
              <a:p>
                <a:pPr>
                  <a:lnSpc>
                    <a:spcPct val="90000"/>
                  </a:lnSpc>
                  <a:spcBef>
                    <a:spcPts val="0"/>
                  </a:spcBef>
                  <a:spcAft>
                    <a:spcPts val="0"/>
                  </a:spcAft>
                  <a:buClr>
                    <a:srgbClr val="C20C26"/>
                  </a:buClr>
                  <a:buSzPct val="100000"/>
                </a:pPr>
                <a:r>
                  <a:rPr lang="en-US" sz="2800" b="1" kern="0" dirty="0">
                    <a:solidFill>
                      <a:srgbClr val="FFFFFF">
                        <a:alpha val="99000"/>
                      </a:srgbClr>
                    </a:solidFill>
                    <a:effectLst>
                      <a:outerShdw blurRad="38100" dist="38100" dir="2700000" algn="tl">
                        <a:srgbClr val="000000">
                          <a:alpha val="43137"/>
                        </a:srgbClr>
                      </a:outerShdw>
                    </a:effectLst>
                    <a:latin typeface="Arial"/>
                    <a:ea typeface="ヒラギノ角ゴ ProN W3"/>
                  </a:rPr>
                  <a:t>Wed 3rd Feb 4:10pm </a:t>
                </a:r>
              </a:p>
              <a:p>
                <a:pPr>
                  <a:lnSpc>
                    <a:spcPct val="90000"/>
                  </a:lnSpc>
                  <a:spcBef>
                    <a:spcPts val="0"/>
                  </a:spcBef>
                  <a:spcAft>
                    <a:spcPts val="0"/>
                  </a:spcAft>
                  <a:buClr>
                    <a:srgbClr val="C20C26"/>
                  </a:buClr>
                  <a:buSzPct val="100000"/>
                </a:pPr>
                <a:r>
                  <a:rPr lang="en-US" sz="2800" kern="0" dirty="0">
                    <a:solidFill>
                      <a:srgbClr val="FFFFFF">
                        <a:alpha val="99000"/>
                      </a:srgbClr>
                    </a:solidFill>
                    <a:effectLst>
                      <a:outerShdw blurRad="38100" dist="38100" dir="2700000" algn="tl">
                        <a:srgbClr val="000000">
                          <a:alpha val="43137"/>
                        </a:srgbClr>
                      </a:outerShdw>
                    </a:effectLst>
                    <a:latin typeface="Arial"/>
                    <a:ea typeface="ヒラギノ角ゴ ProN W3"/>
                    <a:hlinkClick r:id="rId7"/>
                  </a:rPr>
                  <a:t>Data Marketplaces</a:t>
                </a:r>
                <a:r>
                  <a:rPr lang="en-US" sz="2800" kern="0" dirty="0">
                    <a:solidFill>
                      <a:srgbClr val="FFFFFF">
                        <a:alpha val="99000"/>
                      </a:srgbClr>
                    </a:solidFill>
                    <a:effectLst>
                      <a:outerShdw blurRad="38100" dist="38100" dir="2700000" algn="tl">
                        <a:srgbClr val="000000">
                          <a:alpha val="43137"/>
                        </a:srgbClr>
                      </a:outerShdw>
                    </a:effectLst>
                    <a:latin typeface="Arial"/>
                    <a:ea typeface="ヒラギノ角ゴ ProN W3"/>
                  </a:rPr>
                  <a:t> Julie Steele (O'Reilly Media, Inc.), Ian White (Urban Mapping, </a:t>
                </a:r>
                <a:r>
                  <a:rPr lang="en-US" sz="2800" kern="0" dirty="0" err="1">
                    <a:solidFill>
                      <a:srgbClr val="FFFFFF">
                        <a:alpha val="99000"/>
                      </a:srgbClr>
                    </a:solidFill>
                    <a:effectLst>
                      <a:outerShdw blurRad="38100" dist="38100" dir="2700000" algn="tl">
                        <a:srgbClr val="000000">
                          <a:alpha val="43137"/>
                        </a:srgbClr>
                      </a:outerShdw>
                    </a:effectLst>
                    <a:latin typeface="Arial"/>
                    <a:ea typeface="ヒラギノ角ゴ ProN W3"/>
                  </a:rPr>
                  <a:t>Inc</a:t>
                </a:r>
                <a:r>
                  <a:rPr lang="en-US" sz="2800" kern="0" dirty="0">
                    <a:solidFill>
                      <a:srgbClr val="FFFFFF">
                        <a:alpha val="99000"/>
                      </a:srgbClr>
                    </a:solidFill>
                    <a:effectLst>
                      <a:outerShdw blurRad="38100" dist="38100" dir="2700000" algn="tl">
                        <a:srgbClr val="000000">
                          <a:alpha val="43137"/>
                        </a:srgbClr>
                      </a:outerShdw>
                    </a:effectLst>
                    <a:latin typeface="Arial"/>
                    <a:ea typeface="ヒラギノ角ゴ ProN W3"/>
                  </a:rPr>
                  <a:t>), Peter </a:t>
                </a:r>
                <a:r>
                  <a:rPr lang="en-US" sz="2800" kern="0" dirty="0" err="1">
                    <a:solidFill>
                      <a:srgbClr val="FFFFFF">
                        <a:alpha val="99000"/>
                      </a:srgbClr>
                    </a:solidFill>
                    <a:effectLst>
                      <a:outerShdw blurRad="38100" dist="38100" dir="2700000" algn="tl">
                        <a:srgbClr val="000000">
                          <a:alpha val="43137"/>
                        </a:srgbClr>
                      </a:outerShdw>
                    </a:effectLst>
                    <a:latin typeface="Arial"/>
                    <a:ea typeface="ヒラギノ角ゴ ProN W3"/>
                  </a:rPr>
                  <a:t>Marney</a:t>
                </a:r>
                <a:r>
                  <a:rPr lang="en-US" sz="2800" kern="0" dirty="0">
                    <a:solidFill>
                      <a:srgbClr val="FFFFFF">
                        <a:alpha val="99000"/>
                      </a:srgbClr>
                    </a:solidFill>
                    <a:effectLst>
                      <a:outerShdw blurRad="38100" dist="38100" dir="2700000" algn="tl">
                        <a:srgbClr val="000000">
                          <a:alpha val="43137"/>
                        </a:srgbClr>
                      </a:outerShdw>
                    </a:effectLst>
                    <a:latin typeface="Arial"/>
                    <a:ea typeface="ヒラギノ角ゴ ProN W3"/>
                  </a:rPr>
                  <a:t> (Thomson Reuters), Moe </a:t>
                </a:r>
                <a:r>
                  <a:rPr lang="en-US" sz="2800" kern="0" dirty="0" err="1">
                    <a:solidFill>
                      <a:srgbClr val="FFFFFF">
                        <a:alpha val="99000"/>
                      </a:srgbClr>
                    </a:solidFill>
                    <a:effectLst>
                      <a:outerShdw blurRad="38100" dist="38100" dir="2700000" algn="tl">
                        <a:srgbClr val="000000">
                          <a:alpha val="43137"/>
                        </a:srgbClr>
                      </a:outerShdw>
                    </a:effectLst>
                    <a:latin typeface="Arial"/>
                    <a:ea typeface="ヒラギノ角ゴ ProN W3"/>
                  </a:rPr>
                  <a:t>Khosravy</a:t>
                </a:r>
                <a:r>
                  <a:rPr lang="en-US" sz="2800" kern="0" dirty="0">
                    <a:solidFill>
                      <a:srgbClr val="FFFFFF">
                        <a:alpha val="99000"/>
                      </a:srgbClr>
                    </a:solidFill>
                    <a:effectLst>
                      <a:outerShdw blurRad="38100" dist="38100" dir="2700000" algn="tl">
                        <a:srgbClr val="000000">
                          <a:alpha val="43137"/>
                        </a:srgbClr>
                      </a:outerShdw>
                    </a:effectLst>
                    <a:latin typeface="Arial"/>
                    <a:ea typeface="ヒラギノ角ゴ ProN W3"/>
                  </a:rPr>
                  <a:t> (Microsoft), Dennis Yang (</a:t>
                </a:r>
                <a:r>
                  <a:rPr lang="en-US" sz="2800" kern="0" dirty="0" err="1">
                    <a:solidFill>
                      <a:srgbClr val="FFFFFF">
                        <a:alpha val="99000"/>
                      </a:srgbClr>
                    </a:solidFill>
                    <a:effectLst>
                      <a:outerShdw blurRad="38100" dist="38100" dir="2700000" algn="tl">
                        <a:srgbClr val="000000">
                          <a:alpha val="43137"/>
                        </a:srgbClr>
                      </a:outerShdw>
                    </a:effectLst>
                    <a:latin typeface="Arial"/>
                    <a:ea typeface="ヒラギノ角ゴ ProN W3"/>
                  </a:rPr>
                  <a:t>Infochimps</a:t>
                </a:r>
                <a:r>
                  <a:rPr lang="en-US" sz="2800" kern="0" dirty="0">
                    <a:solidFill>
                      <a:srgbClr val="FFFFFF">
                        <a:alpha val="99000"/>
                      </a:srgbClr>
                    </a:solidFill>
                    <a:effectLst>
                      <a:outerShdw blurRad="38100" dist="38100" dir="2700000" algn="tl">
                        <a:srgbClr val="000000">
                          <a:alpha val="43137"/>
                        </a:srgbClr>
                      </a:outerShdw>
                    </a:effectLst>
                    <a:latin typeface="Arial"/>
                    <a:ea typeface="ヒラギノ角ゴ ProN W3"/>
                  </a:rPr>
                  <a:t>) </a:t>
                </a:r>
              </a:p>
            </p:txBody>
          </p:sp>
        </p:grpSp>
        <p:sp>
          <p:nvSpPr>
            <p:cNvPr id="26" name="Rounded Rectangle 25"/>
            <p:cNvSpPr/>
            <p:nvPr/>
          </p:nvSpPr>
          <p:spPr bwMode="auto">
            <a:xfrm>
              <a:off x="304797" y="5263176"/>
              <a:ext cx="17268823" cy="690915"/>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defTabSz="1548413">
                <a:lnSpc>
                  <a:spcPct val="80000"/>
                </a:lnSpc>
                <a:spcBef>
                  <a:spcPts val="1200"/>
                </a:spcBef>
                <a:spcAft>
                  <a:spcPts val="600"/>
                </a:spcAft>
                <a:buClr>
                  <a:srgbClr val="C20C26"/>
                </a:buClr>
                <a:buSzPct val="100000"/>
                <a:tabLst>
                  <a:tab pos="869738" algn="l"/>
                </a:tabLst>
                <a:defRPr/>
              </a:pPr>
              <a:r>
                <a:rPr lang="en-US" altLang="zh-CN" sz="3200" kern="0" dirty="0" smtClean="0">
                  <a:solidFill>
                    <a:srgbClr val="FFFFFF">
                      <a:alpha val="99000"/>
                    </a:srgbClr>
                  </a:solidFill>
                  <a:effectLst>
                    <a:outerShdw blurRad="38100" dist="38100" dir="2700000" algn="tl">
                      <a:srgbClr val="000000">
                        <a:alpha val="43137"/>
                      </a:srgbClr>
                    </a:outerShdw>
                  </a:effectLst>
                </a:rPr>
                <a:t>Additional Sessions at Strata Conference</a:t>
              </a:r>
              <a:endParaRPr lang="en-US" altLang="zh-CN" sz="3200" kern="0" dirty="0">
                <a:solidFill>
                  <a:srgbClr val="FFFFFF">
                    <a:alpha val="99000"/>
                  </a:srgbClr>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1131969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750"/>
                                        <p:tgtEl>
                                          <p:spTgt spid="23"/>
                                        </p:tgtEl>
                                      </p:cBhvr>
                                    </p:animEffect>
                                    <p:anim calcmode="lin" valueType="num">
                                      <p:cBhvr>
                                        <p:cTn id="13" dur="750" fill="hold"/>
                                        <p:tgtEl>
                                          <p:spTgt spid="23"/>
                                        </p:tgtEl>
                                        <p:attrNameLst>
                                          <p:attrName>ppt_x</p:attrName>
                                        </p:attrNameLst>
                                      </p:cBhvr>
                                      <p:tavLst>
                                        <p:tav tm="0">
                                          <p:val>
                                            <p:strVal val="#ppt_x"/>
                                          </p:val>
                                        </p:tav>
                                        <p:tav tm="100000">
                                          <p:val>
                                            <p:strVal val="#ppt_x"/>
                                          </p:val>
                                        </p:tav>
                                      </p:tavLst>
                                    </p:anim>
                                    <p:anim calcmode="lin" valueType="num">
                                      <p:cBhvr>
                                        <p:cTn id="14" dur="750" fill="hold"/>
                                        <p:tgtEl>
                                          <p:spTgt spid="2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40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750"/>
                                        <p:tgtEl>
                                          <p:spTgt spid="24"/>
                                        </p:tgtEl>
                                      </p:cBhvr>
                                    </p:animEffect>
                                    <p:anim calcmode="lin" valueType="num">
                                      <p:cBhvr>
                                        <p:cTn id="18" dur="750" fill="hold"/>
                                        <p:tgtEl>
                                          <p:spTgt spid="24"/>
                                        </p:tgtEl>
                                        <p:attrNameLst>
                                          <p:attrName>ppt_x</p:attrName>
                                        </p:attrNameLst>
                                      </p:cBhvr>
                                      <p:tavLst>
                                        <p:tav tm="0">
                                          <p:val>
                                            <p:strVal val="#ppt_x"/>
                                          </p:val>
                                        </p:tav>
                                        <p:tav tm="100000">
                                          <p:val>
                                            <p:strVal val="#ppt_x"/>
                                          </p:val>
                                        </p:tav>
                                      </p:tavLst>
                                    </p:anim>
                                    <p:anim calcmode="lin" valueType="num">
                                      <p:cBhvr>
                                        <p:cTn id="19" dur="750" fill="hold"/>
                                        <p:tgtEl>
                                          <p:spTgt spid="2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6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750"/>
                                        <p:tgtEl>
                                          <p:spTgt spid="25"/>
                                        </p:tgtEl>
                                      </p:cBhvr>
                                    </p:animEffect>
                                    <p:anim calcmode="lin" valueType="num">
                                      <p:cBhvr>
                                        <p:cTn id="23" dur="750" fill="hold"/>
                                        <p:tgtEl>
                                          <p:spTgt spid="25"/>
                                        </p:tgtEl>
                                        <p:attrNameLst>
                                          <p:attrName>ppt_x</p:attrName>
                                        </p:attrNameLst>
                                      </p:cBhvr>
                                      <p:tavLst>
                                        <p:tav tm="0">
                                          <p:val>
                                            <p:strVal val="#ppt_x"/>
                                          </p:val>
                                        </p:tav>
                                        <p:tav tm="100000">
                                          <p:val>
                                            <p:strVal val="#ppt_x"/>
                                          </p:val>
                                        </p:tav>
                                      </p:tavLst>
                                    </p:anim>
                                    <p:anim calcmode="lin" valueType="num">
                                      <p:cBhvr>
                                        <p:cTn id="24" dur="75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80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750"/>
                                        <p:tgtEl>
                                          <p:spTgt spid="2"/>
                                        </p:tgtEl>
                                      </p:cBhvr>
                                    </p:animEffect>
                                    <p:anim calcmode="lin" valueType="num">
                                      <p:cBhvr>
                                        <p:cTn id="30" dur="750" fill="hold"/>
                                        <p:tgtEl>
                                          <p:spTgt spid="2"/>
                                        </p:tgtEl>
                                        <p:attrNameLst>
                                          <p:attrName>ppt_x</p:attrName>
                                        </p:attrNameLst>
                                      </p:cBhvr>
                                      <p:tavLst>
                                        <p:tav tm="0">
                                          <p:val>
                                            <p:strVal val="#ppt_x"/>
                                          </p:val>
                                        </p:tav>
                                        <p:tav tm="100000">
                                          <p:val>
                                            <p:strVal val="#ppt_x"/>
                                          </p:val>
                                        </p:tav>
                                      </p:tavLst>
                                    </p:anim>
                                    <p:anim calcmode="lin" valueType="num">
                                      <p:cBhvr>
                                        <p:cTn id="31"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email">
            <a:extLst>
              <a:ext uri="{BEBA8EAE-BF5A-486C-A8C5-ECC9F3942E4B}">
                <a14:imgProps xmlns:a14="http://schemas.microsoft.com/office/drawing/2010/main">
                  <a14:imgLayer r:embed="rId4">
                    <a14:imgEffect>
                      <a14:brightnessContrast bright="-40000"/>
                    </a14:imgEffect>
                  </a14:imgLayer>
                </a14:imgProps>
              </a:ext>
              <a:ext uri="{28A0092B-C50C-407E-A947-70E740481C1C}">
                <a14:useLocalDpi xmlns:a14="http://schemas.microsoft.com/office/drawing/2010/main"/>
              </a:ext>
            </a:extLst>
          </a:blip>
          <a:stretch>
            <a:fillRect/>
          </a:stretch>
        </p:blipFill>
        <p:spPr bwMode="black">
          <a:xfrm>
            <a:off x="5010296" y="4245362"/>
            <a:ext cx="7327617" cy="1262876"/>
          </a:xfrm>
          <a:prstGeom prst="rect">
            <a:avLst/>
          </a:prstGeom>
          <a:noFill/>
          <a:ln>
            <a:noFill/>
          </a:ln>
        </p:spPr>
      </p:pic>
      <p:sp>
        <p:nvSpPr>
          <p:cNvPr id="5" name="Text Box 3"/>
          <p:cNvSpPr txBox="1">
            <a:spLocks noChangeArrowheads="1"/>
          </p:cNvSpPr>
          <p:nvPr/>
        </p:nvSpPr>
        <p:spPr bwMode="blackWhite">
          <a:xfrm>
            <a:off x="722842" y="8504969"/>
            <a:ext cx="15902517" cy="744115"/>
          </a:xfrm>
          <a:prstGeom prst="rect">
            <a:avLst/>
          </a:prstGeom>
          <a:noFill/>
          <a:ln w="12700">
            <a:noFill/>
            <a:miter lim="800000"/>
            <a:headEnd type="none" w="sm" len="sm"/>
            <a:tailEnd type="none" w="sm" len="sm"/>
          </a:ln>
          <a:effectLst/>
        </p:spPr>
        <p:txBody>
          <a:bodyPr vert="horz" wrap="square" lIns="130089" tIns="65045" rIns="130089" bIns="65045" numCol="1" anchor="t" anchorCtr="0" compatLnSpc="1">
            <a:prstTxWarp prst="textNoShape">
              <a:avLst/>
            </a:prstTxWarp>
            <a:spAutoFit/>
          </a:bodyPr>
          <a:lstStyle/>
          <a:p>
            <a:pPr algn="ctr" defTabSz="1300671" eaLnBrk="0" hangingPunct="0"/>
            <a:r>
              <a:rPr lang="en-US" sz="1000" dirty="0">
                <a:solidFill>
                  <a:schemeClr val="bg2"/>
                </a:solidFill>
                <a:latin typeface="Segoe UI" pitchFamily="34" charset="0"/>
                <a:cs typeface="Arial" charset="0"/>
              </a:rPr>
              <a:t>© </a:t>
            </a:r>
            <a:r>
              <a:rPr lang="en-US" sz="1000" dirty="0" smtClean="0">
                <a:solidFill>
                  <a:schemeClr val="bg2"/>
                </a:solidFill>
                <a:latin typeface="Segoe UI" pitchFamily="34" charset="0"/>
                <a:cs typeface="Arial" charset="0"/>
              </a:rPr>
              <a:t>2011 </a:t>
            </a:r>
            <a:r>
              <a:rPr lang="en-US" sz="1000" dirty="0">
                <a:solidFill>
                  <a:schemeClr val="bg2"/>
                </a:solidFill>
                <a:latin typeface="Segoe UI" pitchFamily="34" charset="0"/>
                <a:cs typeface="Arial" charset="0"/>
              </a:rPr>
              <a:t>Microsoft Corporation. All rights reserved. Microsoft, Windows, Windows Vista and other product names are or may be registered trademarks and/or trademarks in the U.S. and/or other countries.</a:t>
            </a:r>
          </a:p>
          <a:p>
            <a:pPr algn="ctr" defTabSz="1300671" eaLnBrk="0" hangingPunct="0"/>
            <a:r>
              <a:rPr lang="en-US" sz="1000" dirty="0">
                <a:solidFill>
                  <a:schemeClr val="bg2"/>
                </a:soli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000" dirty="0">
                <a:solidFill>
                  <a:schemeClr val="bg2"/>
                </a:solidFill>
                <a:latin typeface="Segoe UI" pitchFamily="34" charset="0"/>
                <a:cs typeface="Arial" charset="0"/>
              </a:rPr>
            </a:br>
            <a:r>
              <a:rPr lang="en-US" sz="1000" dirty="0">
                <a:solidFill>
                  <a:schemeClr val="bg2"/>
                </a:solidFill>
                <a:latin typeface="Segoe UI" pitchFamily="34" charset="0"/>
                <a:cs typeface="Arial" charset="0"/>
              </a:rPr>
              <a:t>MICROSOFT MAKES NO WARRANTIES, EXPRESS, IMPLIED OR STATUTORY, AS TO THE INFORMATION IN THIS PRESENTATION.</a:t>
            </a:r>
          </a:p>
        </p:txBody>
      </p:sp>
    </p:spTree>
    <p:extLst>
      <p:ext uri="{BB962C8B-B14F-4D97-AF65-F5344CB8AC3E}">
        <p14:creationId xmlns:p14="http://schemas.microsoft.com/office/powerpoint/2010/main" val="2337364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ound Same Side Corner Rectangle 64"/>
          <p:cNvSpPr/>
          <p:nvPr/>
        </p:nvSpPr>
        <p:spPr>
          <a:xfrm rot="16200000">
            <a:off x="-927520" y="3055513"/>
            <a:ext cx="7220757" cy="4899066"/>
          </a:xfrm>
          <a:prstGeom prst="round2SameRect">
            <a:avLst>
              <a:gd name="adj1" fmla="val 4396"/>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0" name="Round Same Side Corner Rectangle 69"/>
          <p:cNvSpPr/>
          <p:nvPr/>
        </p:nvSpPr>
        <p:spPr>
          <a:xfrm rot="5400000" flipH="1">
            <a:off x="7490990" y="-487785"/>
            <a:ext cx="7220757" cy="11985662"/>
          </a:xfrm>
          <a:prstGeom prst="round2SameRect">
            <a:avLst>
              <a:gd name="adj1" fmla="val 2908"/>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3" name="Freeform 169"/>
          <p:cNvSpPr>
            <a:spLocks/>
          </p:cNvSpPr>
          <p:nvPr/>
        </p:nvSpPr>
        <p:spPr bwMode="auto">
          <a:xfrm>
            <a:off x="438786" y="2074430"/>
            <a:ext cx="5657278" cy="6840969"/>
          </a:xfrm>
          <a:prstGeom prst="roundRect">
            <a:avLst>
              <a:gd name="adj" fmla="val 2812"/>
            </a:avLst>
          </a:prstGeom>
          <a:gradFill>
            <a:gsLst>
              <a:gs pos="0">
                <a:schemeClr val="bg2">
                  <a:lumMod val="50000"/>
                </a:schemeClr>
              </a:gs>
              <a:gs pos="19000">
                <a:schemeClr val="bg2">
                  <a:lumMod val="50000"/>
                </a:schemeClr>
              </a:gs>
              <a:gs pos="100000">
                <a:schemeClr val="bg2">
                  <a:lumMod val="75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3"/>
              </a:buBlip>
              <a:tabLst>
                <a:tab pos="869738" algn="l"/>
              </a:tabLst>
            </a:pPr>
            <a:endParaRPr lang="en-US" altLang="zh-CN" sz="2700" kern="0" dirty="0">
              <a:solidFill>
                <a:srgbClr val="FFFFFF"/>
              </a:solidFill>
            </a:endParaRPr>
          </a:p>
        </p:txBody>
      </p:sp>
      <p:sp>
        <p:nvSpPr>
          <p:cNvPr id="54" name="Text Placeholder 2"/>
          <p:cNvSpPr txBox="1">
            <a:spLocks/>
          </p:cNvSpPr>
          <p:nvPr/>
        </p:nvSpPr>
        <p:spPr>
          <a:xfrm>
            <a:off x="670773" y="2681491"/>
            <a:ext cx="5487140" cy="4419397"/>
          </a:xfrm>
          <a:prstGeom prst="rect">
            <a:avLst/>
          </a:prstGeom>
        </p:spPr>
        <p:txBody>
          <a:bodyPr vert="horz" lIns="91440" tIns="45720" rIns="91440" bIns="45720" rtlCol="0">
            <a:no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3200" dirty="0">
                <a:solidFill>
                  <a:schemeClr val="bg1"/>
                </a:solidFill>
                <a:latin typeface="+mn-lt"/>
              </a:rPr>
              <a:t>Scenario </a:t>
            </a:r>
          </a:p>
          <a:p>
            <a:pPr marL="0" indent="0">
              <a:spcBef>
                <a:spcPts val="0"/>
              </a:spcBef>
              <a:spcAft>
                <a:spcPts val="1707"/>
              </a:spcAft>
              <a:buNone/>
            </a:pPr>
            <a:r>
              <a:rPr lang="en-US" sz="2400" dirty="0">
                <a:solidFill>
                  <a:schemeClr val="bg1"/>
                </a:solidFill>
                <a:latin typeface="+mn-lt"/>
              </a:rPr>
              <a:t>Dinner and a movie mobile </a:t>
            </a:r>
            <a:r>
              <a:rPr lang="en-US" sz="2400" dirty="0" smtClean="0">
                <a:solidFill>
                  <a:schemeClr val="bg1"/>
                </a:solidFill>
                <a:latin typeface="+mn-lt"/>
              </a:rPr>
              <a:t/>
            </a:r>
            <a:br>
              <a:rPr lang="en-US" sz="2400" dirty="0" smtClean="0">
                <a:solidFill>
                  <a:schemeClr val="bg1"/>
                </a:solidFill>
                <a:latin typeface="+mn-lt"/>
              </a:rPr>
            </a:br>
            <a:r>
              <a:rPr lang="en-US" sz="2400" dirty="0" smtClean="0">
                <a:solidFill>
                  <a:schemeClr val="bg1"/>
                </a:solidFill>
                <a:latin typeface="+mn-lt"/>
              </a:rPr>
              <a:t>app </a:t>
            </a:r>
            <a:r>
              <a:rPr lang="en-US" sz="2400" dirty="0">
                <a:solidFill>
                  <a:schemeClr val="bg1"/>
                </a:solidFill>
                <a:latin typeface="+mn-lt"/>
              </a:rPr>
              <a:t>using your location…</a:t>
            </a:r>
          </a:p>
          <a:p>
            <a:pPr marL="0" indent="0">
              <a:spcBef>
                <a:spcPts val="0"/>
              </a:spcBef>
              <a:spcAft>
                <a:spcPts val="0"/>
              </a:spcAft>
              <a:buNone/>
            </a:pPr>
            <a:r>
              <a:rPr lang="en-US" sz="3200" dirty="0">
                <a:solidFill>
                  <a:schemeClr val="bg1"/>
                </a:solidFill>
                <a:latin typeface="+mn-lt"/>
              </a:rPr>
              <a:t>Requirements</a:t>
            </a:r>
          </a:p>
          <a:p>
            <a:pPr marL="0" indent="0">
              <a:spcBef>
                <a:spcPts val="0"/>
              </a:spcBef>
              <a:spcAft>
                <a:spcPts val="1707"/>
              </a:spcAft>
              <a:buNone/>
            </a:pPr>
            <a:r>
              <a:rPr lang="en-US" sz="2400" dirty="0">
                <a:solidFill>
                  <a:schemeClr val="bg1"/>
                </a:solidFill>
                <a:latin typeface="+mn-lt"/>
              </a:rPr>
              <a:t>Theater listings, Theater reviews, Movie database and reviews, restaurant hours, reviews, menus, crime and safety, etc…</a:t>
            </a:r>
          </a:p>
          <a:p>
            <a:pPr marL="0" indent="0">
              <a:spcBef>
                <a:spcPts val="0"/>
              </a:spcBef>
              <a:spcAft>
                <a:spcPts val="0"/>
              </a:spcAft>
              <a:buNone/>
            </a:pPr>
            <a:r>
              <a:rPr lang="en-US" sz="3200" dirty="0">
                <a:solidFill>
                  <a:schemeClr val="bg1"/>
                </a:solidFill>
                <a:latin typeface="+mn-lt"/>
              </a:rPr>
              <a:t>Challenges</a:t>
            </a:r>
          </a:p>
          <a:p>
            <a:pPr marL="0" indent="0">
              <a:spcBef>
                <a:spcPts val="0"/>
              </a:spcBef>
              <a:spcAft>
                <a:spcPts val="0"/>
              </a:spcAft>
              <a:buNone/>
            </a:pPr>
            <a:r>
              <a:rPr lang="en-US" sz="2400" dirty="0">
                <a:solidFill>
                  <a:schemeClr val="bg1"/>
                </a:solidFill>
                <a:latin typeface="+mn-lt"/>
              </a:rPr>
              <a:t>Finding data, different formats, different security models, different licensing, </a:t>
            </a:r>
            <a:r>
              <a:rPr lang="en-US" sz="2400" dirty="0" smtClean="0">
                <a:solidFill>
                  <a:schemeClr val="bg1"/>
                </a:solidFill>
                <a:latin typeface="+mn-lt"/>
              </a:rPr>
              <a:t>different </a:t>
            </a:r>
            <a:r>
              <a:rPr lang="en-US" sz="2400" dirty="0">
                <a:solidFill>
                  <a:schemeClr val="bg1"/>
                </a:solidFill>
                <a:latin typeface="+mn-lt"/>
              </a:rPr>
              <a:t>billing relationship,  not easy </a:t>
            </a:r>
            <a:r>
              <a:rPr lang="en-US" sz="2400" dirty="0" smtClean="0">
                <a:solidFill>
                  <a:schemeClr val="bg1"/>
                </a:solidFill>
                <a:latin typeface="+mn-lt"/>
              </a:rPr>
              <a:t>to </a:t>
            </a:r>
            <a:r>
              <a:rPr lang="en-US" sz="2400" dirty="0">
                <a:solidFill>
                  <a:schemeClr val="bg1"/>
                </a:solidFill>
                <a:latin typeface="+mn-lt"/>
              </a:rPr>
              <a:t>mash up and </a:t>
            </a:r>
            <a:r>
              <a:rPr lang="en-US" sz="2400" dirty="0" smtClean="0">
                <a:solidFill>
                  <a:schemeClr val="bg1"/>
                </a:solidFill>
                <a:latin typeface="+mn-lt"/>
              </a:rPr>
              <a:t>consume</a:t>
            </a:r>
            <a:endParaRPr lang="en-US" sz="2400" dirty="0">
              <a:solidFill>
                <a:schemeClr val="bg1"/>
              </a:solidFill>
              <a:latin typeface="+mn-lt"/>
            </a:endParaRPr>
          </a:p>
        </p:txBody>
      </p:sp>
      <p:sp>
        <p:nvSpPr>
          <p:cNvPr id="6" name="Title 1"/>
          <p:cNvSpPr>
            <a:spLocks noGrp="1"/>
          </p:cNvSpPr>
          <p:nvPr>
            <p:ph type="title"/>
          </p:nvPr>
        </p:nvSpPr>
        <p:spPr/>
        <p:txBody>
          <a:bodyPr/>
          <a:lstStyle/>
          <a:p>
            <a:r>
              <a:rPr lang="en-US" dirty="0" smtClean="0">
                <a:solidFill>
                  <a:srgbClr val="FFFFFF">
                    <a:alpha val="99000"/>
                  </a:srgbClr>
                </a:solidFill>
              </a:rPr>
              <a:t>Challenge: Need to build new application</a:t>
            </a:r>
            <a:endParaRPr lang="en-US" dirty="0">
              <a:solidFill>
                <a:srgbClr val="FFFFFF">
                  <a:alpha val="99000"/>
                </a:srgbClr>
              </a:solidFill>
            </a:endParaRPr>
          </a:p>
        </p:txBody>
      </p:sp>
      <p:pic>
        <p:nvPicPr>
          <p:cNvPr id="41" name="Picture 4" descr="https://www.sqlazureservices.com/ShowDataSetLogo.aspx?id=856abd40-28dd-45ab-8e06-ec455d3209cb"/>
          <p:cNvPicPr>
            <a:picLocks noChangeAspect="1" noChangeArrowheads="1"/>
          </p:cNvPicPr>
          <p:nvPr/>
        </p:nvPicPr>
        <p:blipFill rotWithShape="1">
          <a:blip r:embed="rId4">
            <a:extLst>
              <a:ext uri="{28A0092B-C50C-407E-A947-70E740481C1C}">
                <a14:useLocalDpi xmlns:a14="http://schemas.microsoft.com/office/drawing/2010/main" val="0"/>
              </a:ext>
            </a:extLst>
          </a:blip>
          <a:srcRect t="-16352" b="-16981"/>
          <a:stretch/>
        </p:blipFill>
        <p:spPr bwMode="auto">
          <a:xfrm>
            <a:off x="7396900" y="8102599"/>
            <a:ext cx="3035934" cy="81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 name="Round Same Side Corner Rectangle 3"/>
          <p:cNvSpPr/>
          <p:nvPr/>
        </p:nvSpPr>
        <p:spPr>
          <a:xfrm rot="10800000">
            <a:off x="8207530" y="2643189"/>
            <a:ext cx="2564569" cy="580960"/>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43" name="Text Placeholder 2"/>
          <p:cNvSpPr txBox="1">
            <a:spLocks/>
          </p:cNvSpPr>
          <p:nvPr/>
        </p:nvSpPr>
        <p:spPr>
          <a:xfrm>
            <a:off x="8275624" y="2838446"/>
            <a:ext cx="2428382" cy="369332"/>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81"/>
              </a:spcAft>
              <a:buNone/>
            </a:pPr>
            <a:r>
              <a:rPr lang="en-US" sz="2000" dirty="0">
                <a:solidFill>
                  <a:schemeClr val="bg1"/>
                </a:solidFill>
                <a:latin typeface="+mn-lt"/>
              </a:rPr>
              <a:t>Flat file</a:t>
            </a:r>
          </a:p>
        </p:txBody>
      </p:sp>
      <p:sp>
        <p:nvSpPr>
          <p:cNvPr id="44" name="Round Same Side Corner Rectangle 43"/>
          <p:cNvSpPr/>
          <p:nvPr/>
        </p:nvSpPr>
        <p:spPr>
          <a:xfrm rot="10800000">
            <a:off x="10898228" y="2643189"/>
            <a:ext cx="2564569" cy="580960"/>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45" name="Text Placeholder 2"/>
          <p:cNvSpPr txBox="1">
            <a:spLocks/>
          </p:cNvSpPr>
          <p:nvPr/>
        </p:nvSpPr>
        <p:spPr>
          <a:xfrm>
            <a:off x="10966322" y="2838446"/>
            <a:ext cx="2428382" cy="369332"/>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81"/>
              </a:spcAft>
              <a:buNone/>
            </a:pPr>
            <a:r>
              <a:rPr lang="en-US" sz="2000" dirty="0">
                <a:solidFill>
                  <a:schemeClr val="bg1"/>
                </a:solidFill>
                <a:latin typeface="+mn-lt"/>
              </a:rPr>
              <a:t>Relational</a:t>
            </a:r>
          </a:p>
        </p:txBody>
      </p:sp>
      <p:sp>
        <p:nvSpPr>
          <p:cNvPr id="47" name="Round Same Side Corner Rectangle 46"/>
          <p:cNvSpPr/>
          <p:nvPr/>
        </p:nvSpPr>
        <p:spPr>
          <a:xfrm rot="10800000">
            <a:off x="13588926" y="2643189"/>
            <a:ext cx="2564569" cy="580960"/>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48" name="Text Placeholder 2"/>
          <p:cNvSpPr txBox="1">
            <a:spLocks/>
          </p:cNvSpPr>
          <p:nvPr/>
        </p:nvSpPr>
        <p:spPr>
          <a:xfrm>
            <a:off x="13657020" y="2838446"/>
            <a:ext cx="2428382" cy="369332"/>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1281"/>
              </a:spcAft>
              <a:buNone/>
            </a:pPr>
            <a:r>
              <a:rPr lang="en-US" sz="2000" dirty="0">
                <a:solidFill>
                  <a:schemeClr val="bg1"/>
                </a:solidFill>
                <a:latin typeface="+mn-lt"/>
              </a:rPr>
              <a:t>Hierarchical</a:t>
            </a:r>
          </a:p>
        </p:txBody>
      </p:sp>
      <p:sp>
        <p:nvSpPr>
          <p:cNvPr id="80" name="Round Same Side Corner Rectangle 79"/>
          <p:cNvSpPr/>
          <p:nvPr/>
        </p:nvSpPr>
        <p:spPr>
          <a:xfrm rot="10800000">
            <a:off x="8207529" y="5172075"/>
            <a:ext cx="2564569" cy="595255"/>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81" name="Text Placeholder 2"/>
          <p:cNvSpPr txBox="1">
            <a:spLocks/>
          </p:cNvSpPr>
          <p:nvPr/>
        </p:nvSpPr>
        <p:spPr>
          <a:xfrm>
            <a:off x="8275623" y="5381628"/>
            <a:ext cx="2428382" cy="369332"/>
          </a:xfrm>
          <a:prstGeom prst="rect">
            <a:avLst/>
          </a:prstGeom>
        </p:spPr>
        <p:txBody>
          <a:bodyPr vert="horz" wrap="square" lIns="91440" tIns="45720" rIns="91440" bIns="45720" rtlCol="0">
            <a:spAutoFit/>
          </a:bodyPr>
          <a:lstStyle>
            <a:defPPr>
              <a:defRPr lang="en-US"/>
            </a:defPPr>
            <a:lvl1pPr marL="0" indent="0" algn="ctr" defTabSz="914400" eaLnBrk="1" latinLnBrk="0" hangingPunct="1">
              <a:lnSpc>
                <a:spcPct val="90000"/>
              </a:lnSpc>
              <a:spcBef>
                <a:spcPts val="0"/>
              </a:spcBef>
              <a:spcAft>
                <a:spcPts val="1281"/>
              </a:spcAft>
              <a:buClr>
                <a:schemeClr val="accent1"/>
              </a:buClr>
              <a:buFont typeface="Wingdings" pitchFamily="2" charset="2"/>
              <a:buNone/>
              <a:defRPr sz="2000">
                <a:ln>
                  <a:solidFill>
                    <a:schemeClr val="bg1">
                      <a:lumMod val="50000"/>
                      <a:alpha val="1000"/>
                    </a:schemeClr>
                  </a:solidFill>
                </a:ln>
                <a:solidFill>
                  <a:schemeClr val="bg1"/>
                </a:solidFill>
                <a:latin typeface="+mj-lt"/>
                <a:ea typeface="+mn-ea"/>
              </a:defRPr>
            </a:lvl1pPr>
            <a:lvl2pPr marL="860425" indent="-285750" defTabSz="914400" eaLnBrk="1" latinLnBrk="0" hangingPunct="1">
              <a:lnSpc>
                <a:spcPct val="90000"/>
              </a:lnSpc>
              <a:spcBef>
                <a:spcPts val="400"/>
              </a:spcBef>
              <a:spcAft>
                <a:spcPts val="400"/>
              </a:spcAft>
              <a:buClr>
                <a:schemeClr val="accent1"/>
              </a:buClr>
              <a:buFont typeface="Wingdings" pitchFamily="2" charset="2"/>
              <a:buChar char="§"/>
              <a:defRPr sz="2400">
                <a:ln>
                  <a:solidFill>
                    <a:schemeClr val="bg1">
                      <a:lumMod val="50000"/>
                      <a:alpha val="1000"/>
                    </a:schemeClr>
                  </a:solidFill>
                </a:ln>
                <a:solidFill>
                  <a:schemeClr val="tx1"/>
                </a:solidFill>
                <a:latin typeface="+mj-lt"/>
                <a:ea typeface="+mn-ea"/>
              </a:defRPr>
            </a:lvl2pPr>
            <a:lvl3pPr marL="1143000" indent="-228600" defTabSz="914400" eaLnBrk="1" latinLnBrk="0" hangingPunct="1">
              <a:lnSpc>
                <a:spcPct val="90000"/>
              </a:lnSpc>
              <a:spcBef>
                <a:spcPts val="400"/>
              </a:spcBef>
              <a:spcAft>
                <a:spcPts val="400"/>
              </a:spcAft>
              <a:buClr>
                <a:schemeClr val="accent1"/>
              </a:buClr>
              <a:buFont typeface="Wingdings" pitchFamily="2" charset="2"/>
              <a:buChar char="§"/>
              <a:defRPr sz="2000">
                <a:ln>
                  <a:solidFill>
                    <a:schemeClr val="bg1">
                      <a:lumMod val="50000"/>
                      <a:alpha val="1000"/>
                    </a:schemeClr>
                  </a:solidFill>
                </a:ln>
                <a:solidFill>
                  <a:schemeClr val="tx1"/>
                </a:solidFill>
                <a:latin typeface="+mj-lt"/>
                <a:ea typeface="+mn-ea"/>
              </a:defRPr>
            </a:lvl3pPr>
            <a:lvl4pPr marL="16002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4pPr>
            <a:lvl5pPr marL="20574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dirty="0">
                <a:latin typeface="+mn-lt"/>
              </a:rPr>
              <a:t>Credit card</a:t>
            </a:r>
          </a:p>
        </p:txBody>
      </p:sp>
      <p:sp>
        <p:nvSpPr>
          <p:cNvPr id="78" name="Round Same Side Corner Rectangle 77"/>
          <p:cNvSpPr/>
          <p:nvPr/>
        </p:nvSpPr>
        <p:spPr>
          <a:xfrm rot="10800000">
            <a:off x="10898227" y="5172075"/>
            <a:ext cx="2564569" cy="595255"/>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79" name="Text Placeholder 2"/>
          <p:cNvSpPr txBox="1">
            <a:spLocks/>
          </p:cNvSpPr>
          <p:nvPr/>
        </p:nvSpPr>
        <p:spPr>
          <a:xfrm>
            <a:off x="10966321" y="5381628"/>
            <a:ext cx="2428382" cy="369332"/>
          </a:xfrm>
          <a:prstGeom prst="rect">
            <a:avLst/>
          </a:prstGeom>
        </p:spPr>
        <p:txBody>
          <a:bodyPr vert="horz" wrap="square" lIns="91440" tIns="45720" rIns="91440" bIns="45720" rtlCol="0">
            <a:spAutoFit/>
          </a:bodyPr>
          <a:lstStyle>
            <a:defPPr>
              <a:defRPr lang="en-US"/>
            </a:defPPr>
            <a:lvl1pPr marL="0" indent="0" algn="ctr" defTabSz="914400" eaLnBrk="1" latinLnBrk="0" hangingPunct="1">
              <a:lnSpc>
                <a:spcPct val="90000"/>
              </a:lnSpc>
              <a:spcBef>
                <a:spcPts val="0"/>
              </a:spcBef>
              <a:spcAft>
                <a:spcPts val="1281"/>
              </a:spcAft>
              <a:buClr>
                <a:schemeClr val="accent1"/>
              </a:buClr>
              <a:buFont typeface="Wingdings" pitchFamily="2" charset="2"/>
              <a:buNone/>
              <a:defRPr sz="2000">
                <a:ln>
                  <a:solidFill>
                    <a:schemeClr val="bg1">
                      <a:lumMod val="50000"/>
                      <a:alpha val="1000"/>
                    </a:schemeClr>
                  </a:solidFill>
                </a:ln>
                <a:solidFill>
                  <a:schemeClr val="bg1"/>
                </a:solidFill>
                <a:latin typeface="+mj-lt"/>
                <a:ea typeface="+mn-ea"/>
              </a:defRPr>
            </a:lvl1pPr>
            <a:lvl2pPr marL="860425" indent="-285750" defTabSz="914400" eaLnBrk="1" latinLnBrk="0" hangingPunct="1">
              <a:lnSpc>
                <a:spcPct val="90000"/>
              </a:lnSpc>
              <a:spcBef>
                <a:spcPts val="400"/>
              </a:spcBef>
              <a:spcAft>
                <a:spcPts val="400"/>
              </a:spcAft>
              <a:buClr>
                <a:schemeClr val="accent1"/>
              </a:buClr>
              <a:buFont typeface="Wingdings" pitchFamily="2" charset="2"/>
              <a:buChar char="§"/>
              <a:defRPr sz="2400">
                <a:ln>
                  <a:solidFill>
                    <a:schemeClr val="bg1">
                      <a:lumMod val="50000"/>
                      <a:alpha val="1000"/>
                    </a:schemeClr>
                  </a:solidFill>
                </a:ln>
                <a:solidFill>
                  <a:schemeClr val="tx1"/>
                </a:solidFill>
                <a:latin typeface="+mj-lt"/>
                <a:ea typeface="+mn-ea"/>
              </a:defRPr>
            </a:lvl2pPr>
            <a:lvl3pPr marL="1143000" indent="-228600" defTabSz="914400" eaLnBrk="1" latinLnBrk="0" hangingPunct="1">
              <a:lnSpc>
                <a:spcPct val="90000"/>
              </a:lnSpc>
              <a:spcBef>
                <a:spcPts val="400"/>
              </a:spcBef>
              <a:spcAft>
                <a:spcPts val="400"/>
              </a:spcAft>
              <a:buClr>
                <a:schemeClr val="accent1"/>
              </a:buClr>
              <a:buFont typeface="Wingdings" pitchFamily="2" charset="2"/>
              <a:buChar char="§"/>
              <a:defRPr sz="2000">
                <a:ln>
                  <a:solidFill>
                    <a:schemeClr val="bg1">
                      <a:lumMod val="50000"/>
                      <a:alpha val="1000"/>
                    </a:schemeClr>
                  </a:solidFill>
                </a:ln>
                <a:solidFill>
                  <a:schemeClr val="tx1"/>
                </a:solidFill>
                <a:latin typeface="+mj-lt"/>
                <a:ea typeface="+mn-ea"/>
              </a:defRPr>
            </a:lvl3pPr>
            <a:lvl4pPr marL="16002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4pPr>
            <a:lvl5pPr marL="20574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dirty="0">
                <a:latin typeface="+mn-lt"/>
              </a:rPr>
              <a:t>Invoice</a:t>
            </a:r>
          </a:p>
        </p:txBody>
      </p:sp>
      <p:sp>
        <p:nvSpPr>
          <p:cNvPr id="76" name="Round Same Side Corner Rectangle 75"/>
          <p:cNvSpPr/>
          <p:nvPr/>
        </p:nvSpPr>
        <p:spPr>
          <a:xfrm rot="10800000">
            <a:off x="13588925" y="5172075"/>
            <a:ext cx="2564569" cy="595255"/>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77" name="Text Placeholder 2"/>
          <p:cNvSpPr txBox="1">
            <a:spLocks/>
          </p:cNvSpPr>
          <p:nvPr/>
        </p:nvSpPr>
        <p:spPr>
          <a:xfrm>
            <a:off x="13657019" y="5381628"/>
            <a:ext cx="2428382" cy="369332"/>
          </a:xfrm>
          <a:prstGeom prst="rect">
            <a:avLst/>
          </a:prstGeom>
        </p:spPr>
        <p:txBody>
          <a:bodyPr vert="horz" wrap="square" lIns="91440" tIns="45720" rIns="91440" bIns="45720" rtlCol="0">
            <a:spAutoFit/>
          </a:bodyPr>
          <a:lstStyle>
            <a:defPPr>
              <a:defRPr lang="en-US"/>
            </a:defPPr>
            <a:lvl1pPr marL="0" indent="0" algn="ctr" defTabSz="914400" eaLnBrk="1" latinLnBrk="0" hangingPunct="1">
              <a:lnSpc>
                <a:spcPct val="90000"/>
              </a:lnSpc>
              <a:spcBef>
                <a:spcPts val="0"/>
              </a:spcBef>
              <a:spcAft>
                <a:spcPts val="1281"/>
              </a:spcAft>
              <a:buClr>
                <a:schemeClr val="accent1"/>
              </a:buClr>
              <a:buFont typeface="Wingdings" pitchFamily="2" charset="2"/>
              <a:buNone/>
              <a:defRPr sz="2000">
                <a:ln>
                  <a:solidFill>
                    <a:schemeClr val="bg1">
                      <a:lumMod val="50000"/>
                      <a:alpha val="1000"/>
                    </a:schemeClr>
                  </a:solidFill>
                </a:ln>
                <a:solidFill>
                  <a:schemeClr val="bg1"/>
                </a:solidFill>
                <a:latin typeface="+mj-lt"/>
                <a:ea typeface="+mn-ea"/>
              </a:defRPr>
            </a:lvl1pPr>
            <a:lvl2pPr marL="860425" indent="-285750" defTabSz="914400" eaLnBrk="1" latinLnBrk="0" hangingPunct="1">
              <a:lnSpc>
                <a:spcPct val="90000"/>
              </a:lnSpc>
              <a:spcBef>
                <a:spcPts val="400"/>
              </a:spcBef>
              <a:spcAft>
                <a:spcPts val="400"/>
              </a:spcAft>
              <a:buClr>
                <a:schemeClr val="accent1"/>
              </a:buClr>
              <a:buFont typeface="Wingdings" pitchFamily="2" charset="2"/>
              <a:buChar char="§"/>
              <a:defRPr sz="2400">
                <a:ln>
                  <a:solidFill>
                    <a:schemeClr val="bg1">
                      <a:lumMod val="50000"/>
                      <a:alpha val="1000"/>
                    </a:schemeClr>
                  </a:solidFill>
                </a:ln>
                <a:solidFill>
                  <a:schemeClr val="tx1"/>
                </a:solidFill>
                <a:latin typeface="+mj-lt"/>
                <a:ea typeface="+mn-ea"/>
              </a:defRPr>
            </a:lvl2pPr>
            <a:lvl3pPr marL="1143000" indent="-228600" defTabSz="914400" eaLnBrk="1" latinLnBrk="0" hangingPunct="1">
              <a:lnSpc>
                <a:spcPct val="90000"/>
              </a:lnSpc>
              <a:spcBef>
                <a:spcPts val="400"/>
              </a:spcBef>
              <a:spcAft>
                <a:spcPts val="400"/>
              </a:spcAft>
              <a:buClr>
                <a:schemeClr val="accent1"/>
              </a:buClr>
              <a:buFont typeface="Wingdings" pitchFamily="2" charset="2"/>
              <a:buChar char="§"/>
              <a:defRPr sz="2000">
                <a:ln>
                  <a:solidFill>
                    <a:schemeClr val="bg1">
                      <a:lumMod val="50000"/>
                      <a:alpha val="1000"/>
                    </a:schemeClr>
                  </a:solidFill>
                </a:ln>
                <a:solidFill>
                  <a:schemeClr val="tx1"/>
                </a:solidFill>
                <a:latin typeface="+mj-lt"/>
                <a:ea typeface="+mn-ea"/>
              </a:defRPr>
            </a:lvl3pPr>
            <a:lvl4pPr marL="16002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4pPr>
            <a:lvl5pPr marL="20574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dirty="0">
                <a:latin typeface="+mn-lt"/>
              </a:rPr>
              <a:t>Free</a:t>
            </a:r>
          </a:p>
        </p:txBody>
      </p:sp>
      <p:grpSp>
        <p:nvGrpSpPr>
          <p:cNvPr id="84" name="Group 83"/>
          <p:cNvGrpSpPr/>
          <p:nvPr/>
        </p:nvGrpSpPr>
        <p:grpSpPr>
          <a:xfrm>
            <a:off x="7396899" y="5885769"/>
            <a:ext cx="8756597" cy="663479"/>
            <a:chOff x="3751982" y="1563953"/>
            <a:chExt cx="4615483" cy="466509"/>
          </a:xfrm>
        </p:grpSpPr>
        <p:sp>
          <p:nvSpPr>
            <p:cNvPr id="85" name="Freeform 169"/>
            <p:cNvSpPr>
              <a:spLocks/>
            </p:cNvSpPr>
            <p:nvPr/>
          </p:nvSpPr>
          <p:spPr bwMode="auto">
            <a:xfrm>
              <a:off x="3751983" y="1563953"/>
              <a:ext cx="4615482" cy="466509"/>
            </a:xfrm>
            <a:prstGeom prst="roundRect">
              <a:avLst>
                <a:gd name="adj" fmla="val 18857"/>
              </a:avLst>
            </a:prstGeom>
            <a:gradFill>
              <a:gsLst>
                <a:gs pos="0">
                  <a:schemeClr val="bg2">
                    <a:lumMod val="50000"/>
                  </a:schemeClr>
                </a:gs>
                <a:gs pos="19000">
                  <a:schemeClr val="bg2">
                    <a:lumMod val="50000"/>
                  </a:schemeClr>
                </a:gs>
                <a:gs pos="100000">
                  <a:schemeClr val="bg2">
                    <a:lumMod val="75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3"/>
                </a:buBlip>
                <a:tabLst>
                  <a:tab pos="869738" algn="l"/>
                </a:tabLst>
              </a:pPr>
              <a:endParaRPr lang="en-US" altLang="zh-CN" sz="2700" kern="0" dirty="0">
                <a:solidFill>
                  <a:srgbClr val="FFFFFF"/>
                </a:solidFill>
                <a:ea typeface="+mn-ea"/>
              </a:endParaRPr>
            </a:p>
          </p:txBody>
        </p:sp>
        <p:sp>
          <p:nvSpPr>
            <p:cNvPr id="86" name="Text Placeholder 2"/>
            <p:cNvSpPr txBox="1">
              <a:spLocks/>
            </p:cNvSpPr>
            <p:nvPr/>
          </p:nvSpPr>
          <p:spPr>
            <a:xfrm>
              <a:off x="3751982" y="1638150"/>
              <a:ext cx="3106017" cy="318116"/>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2600" dirty="0">
                  <a:solidFill>
                    <a:schemeClr val="bg1"/>
                  </a:solidFill>
                  <a:latin typeface="+mn-lt"/>
                </a:rPr>
                <a:t>Semantics</a:t>
              </a:r>
            </a:p>
          </p:txBody>
        </p:sp>
      </p:grpSp>
      <p:grpSp>
        <p:nvGrpSpPr>
          <p:cNvPr id="112" name="Group 111"/>
          <p:cNvGrpSpPr/>
          <p:nvPr/>
        </p:nvGrpSpPr>
        <p:grpSpPr>
          <a:xfrm>
            <a:off x="7396899" y="6883543"/>
            <a:ext cx="8756597" cy="663479"/>
            <a:chOff x="3751982" y="1563953"/>
            <a:chExt cx="4615483" cy="466509"/>
          </a:xfrm>
        </p:grpSpPr>
        <p:sp>
          <p:nvSpPr>
            <p:cNvPr id="113" name="Freeform 169"/>
            <p:cNvSpPr>
              <a:spLocks/>
            </p:cNvSpPr>
            <p:nvPr/>
          </p:nvSpPr>
          <p:spPr bwMode="auto">
            <a:xfrm>
              <a:off x="3751983" y="1563953"/>
              <a:ext cx="4615482" cy="466509"/>
            </a:xfrm>
            <a:prstGeom prst="roundRect">
              <a:avLst>
                <a:gd name="adj" fmla="val 18857"/>
              </a:avLst>
            </a:prstGeom>
            <a:gradFill>
              <a:gsLst>
                <a:gs pos="0">
                  <a:schemeClr val="bg2">
                    <a:lumMod val="50000"/>
                  </a:schemeClr>
                </a:gs>
                <a:gs pos="19000">
                  <a:schemeClr val="bg2">
                    <a:lumMod val="50000"/>
                  </a:schemeClr>
                </a:gs>
                <a:gs pos="100000">
                  <a:schemeClr val="bg2">
                    <a:lumMod val="75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3"/>
                </a:buBlip>
                <a:tabLst>
                  <a:tab pos="869738" algn="l"/>
                </a:tabLst>
              </a:pPr>
              <a:endParaRPr lang="en-US" altLang="zh-CN" sz="2700" kern="0" dirty="0">
                <a:solidFill>
                  <a:srgbClr val="FFFFFF"/>
                </a:solidFill>
                <a:ea typeface="+mn-ea"/>
              </a:endParaRPr>
            </a:p>
          </p:txBody>
        </p:sp>
        <p:sp>
          <p:nvSpPr>
            <p:cNvPr id="114" name="Text Placeholder 2"/>
            <p:cNvSpPr txBox="1">
              <a:spLocks/>
            </p:cNvSpPr>
            <p:nvPr/>
          </p:nvSpPr>
          <p:spPr>
            <a:xfrm>
              <a:off x="3751982" y="1638150"/>
              <a:ext cx="3106017" cy="318116"/>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2600" dirty="0">
                  <a:solidFill>
                    <a:schemeClr val="bg1"/>
                  </a:solidFill>
                  <a:latin typeface="+mn-lt"/>
                </a:rPr>
                <a:t>Discovery</a:t>
              </a:r>
            </a:p>
          </p:txBody>
        </p:sp>
      </p:grpSp>
      <p:sp>
        <p:nvSpPr>
          <p:cNvPr id="66" name="Round Same Side Corner Rectangle 65"/>
          <p:cNvSpPr/>
          <p:nvPr/>
        </p:nvSpPr>
        <p:spPr>
          <a:xfrm rot="10800000">
            <a:off x="8207531" y="3912029"/>
            <a:ext cx="1744493" cy="595255"/>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67" name="Text Placeholder 2"/>
          <p:cNvSpPr txBox="1">
            <a:spLocks/>
          </p:cNvSpPr>
          <p:nvPr/>
        </p:nvSpPr>
        <p:spPr>
          <a:xfrm>
            <a:off x="8253851" y="4121582"/>
            <a:ext cx="1651855" cy="369332"/>
          </a:xfrm>
          <a:prstGeom prst="rect">
            <a:avLst/>
          </a:prstGeom>
        </p:spPr>
        <p:txBody>
          <a:bodyPr vert="horz" wrap="square" lIns="91440" tIns="45720" rIns="91440" bIns="45720" rtlCol="0">
            <a:spAutoFit/>
          </a:bodyPr>
          <a:lstStyle>
            <a:defPPr>
              <a:defRPr lang="en-US"/>
            </a:defPPr>
            <a:lvl1pPr marL="0" indent="0" algn="ctr" defTabSz="914400" eaLnBrk="1" latinLnBrk="0" hangingPunct="1">
              <a:lnSpc>
                <a:spcPct val="90000"/>
              </a:lnSpc>
              <a:spcBef>
                <a:spcPts val="0"/>
              </a:spcBef>
              <a:spcAft>
                <a:spcPts val="1281"/>
              </a:spcAft>
              <a:buClr>
                <a:schemeClr val="accent1"/>
              </a:buClr>
              <a:buFont typeface="Wingdings" pitchFamily="2" charset="2"/>
              <a:buNone/>
              <a:defRPr sz="2000">
                <a:ln>
                  <a:solidFill>
                    <a:schemeClr val="bg1">
                      <a:lumMod val="50000"/>
                      <a:alpha val="1000"/>
                    </a:schemeClr>
                  </a:solidFill>
                </a:ln>
                <a:solidFill>
                  <a:schemeClr val="bg1"/>
                </a:solidFill>
                <a:latin typeface="+mj-lt"/>
                <a:ea typeface="+mn-ea"/>
              </a:defRPr>
            </a:lvl1pPr>
            <a:lvl2pPr marL="860425" indent="-285750" defTabSz="914400" eaLnBrk="1" latinLnBrk="0" hangingPunct="1">
              <a:lnSpc>
                <a:spcPct val="90000"/>
              </a:lnSpc>
              <a:spcBef>
                <a:spcPts val="400"/>
              </a:spcBef>
              <a:spcAft>
                <a:spcPts val="400"/>
              </a:spcAft>
              <a:buClr>
                <a:schemeClr val="accent1"/>
              </a:buClr>
              <a:buFont typeface="Wingdings" pitchFamily="2" charset="2"/>
              <a:buChar char="§"/>
              <a:defRPr sz="2400">
                <a:ln>
                  <a:solidFill>
                    <a:schemeClr val="bg1">
                      <a:lumMod val="50000"/>
                      <a:alpha val="1000"/>
                    </a:schemeClr>
                  </a:solidFill>
                </a:ln>
                <a:solidFill>
                  <a:schemeClr val="tx1"/>
                </a:solidFill>
                <a:latin typeface="+mj-lt"/>
                <a:ea typeface="+mn-ea"/>
              </a:defRPr>
            </a:lvl2pPr>
            <a:lvl3pPr marL="1143000" indent="-228600" defTabSz="914400" eaLnBrk="1" latinLnBrk="0" hangingPunct="1">
              <a:lnSpc>
                <a:spcPct val="90000"/>
              </a:lnSpc>
              <a:spcBef>
                <a:spcPts val="400"/>
              </a:spcBef>
              <a:spcAft>
                <a:spcPts val="400"/>
              </a:spcAft>
              <a:buClr>
                <a:schemeClr val="accent1"/>
              </a:buClr>
              <a:buFont typeface="Wingdings" pitchFamily="2" charset="2"/>
              <a:buChar char="§"/>
              <a:defRPr sz="2000">
                <a:ln>
                  <a:solidFill>
                    <a:schemeClr val="bg1">
                      <a:lumMod val="50000"/>
                      <a:alpha val="1000"/>
                    </a:schemeClr>
                  </a:solidFill>
                </a:ln>
                <a:solidFill>
                  <a:schemeClr val="tx1"/>
                </a:solidFill>
                <a:latin typeface="+mj-lt"/>
                <a:ea typeface="+mn-ea"/>
              </a:defRPr>
            </a:lvl3pPr>
            <a:lvl4pPr marL="16002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4pPr>
            <a:lvl5pPr marL="20574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dirty="0">
                <a:latin typeface="+mn-lt"/>
              </a:rPr>
              <a:t>FTP</a:t>
            </a:r>
          </a:p>
        </p:txBody>
      </p:sp>
      <p:sp>
        <p:nvSpPr>
          <p:cNvPr id="63" name="Round Same Side Corner Rectangle 62"/>
          <p:cNvSpPr/>
          <p:nvPr/>
        </p:nvSpPr>
        <p:spPr>
          <a:xfrm rot="10800000">
            <a:off x="10021161" y="3912029"/>
            <a:ext cx="1744493" cy="595255"/>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64" name="Text Placeholder 2"/>
          <p:cNvSpPr txBox="1">
            <a:spLocks/>
          </p:cNvSpPr>
          <p:nvPr/>
        </p:nvSpPr>
        <p:spPr>
          <a:xfrm>
            <a:off x="10067481" y="4121582"/>
            <a:ext cx="1651855" cy="369332"/>
          </a:xfrm>
          <a:prstGeom prst="rect">
            <a:avLst/>
          </a:prstGeom>
        </p:spPr>
        <p:txBody>
          <a:bodyPr vert="horz" wrap="square" lIns="91440" tIns="45720" rIns="91440" bIns="45720" rtlCol="0">
            <a:spAutoFit/>
          </a:bodyPr>
          <a:lstStyle>
            <a:defPPr>
              <a:defRPr lang="en-US"/>
            </a:defPPr>
            <a:lvl1pPr marL="0" indent="0" algn="ctr" defTabSz="914400" eaLnBrk="1" latinLnBrk="0" hangingPunct="1">
              <a:lnSpc>
                <a:spcPct val="90000"/>
              </a:lnSpc>
              <a:spcBef>
                <a:spcPts val="0"/>
              </a:spcBef>
              <a:spcAft>
                <a:spcPts val="1281"/>
              </a:spcAft>
              <a:buClr>
                <a:schemeClr val="accent1"/>
              </a:buClr>
              <a:buFont typeface="Wingdings" pitchFamily="2" charset="2"/>
              <a:buNone/>
              <a:defRPr sz="2000">
                <a:ln>
                  <a:solidFill>
                    <a:schemeClr val="bg1">
                      <a:lumMod val="50000"/>
                      <a:alpha val="1000"/>
                    </a:schemeClr>
                  </a:solidFill>
                </a:ln>
                <a:solidFill>
                  <a:schemeClr val="bg1"/>
                </a:solidFill>
                <a:latin typeface="+mj-lt"/>
                <a:ea typeface="+mn-ea"/>
              </a:defRPr>
            </a:lvl1pPr>
            <a:lvl2pPr marL="860425" indent="-285750" defTabSz="914400" eaLnBrk="1" latinLnBrk="0" hangingPunct="1">
              <a:lnSpc>
                <a:spcPct val="90000"/>
              </a:lnSpc>
              <a:spcBef>
                <a:spcPts val="400"/>
              </a:spcBef>
              <a:spcAft>
                <a:spcPts val="400"/>
              </a:spcAft>
              <a:buClr>
                <a:schemeClr val="accent1"/>
              </a:buClr>
              <a:buFont typeface="Wingdings" pitchFamily="2" charset="2"/>
              <a:buChar char="§"/>
              <a:defRPr sz="2400">
                <a:ln>
                  <a:solidFill>
                    <a:schemeClr val="bg1">
                      <a:lumMod val="50000"/>
                      <a:alpha val="1000"/>
                    </a:schemeClr>
                  </a:solidFill>
                </a:ln>
                <a:solidFill>
                  <a:schemeClr val="tx1"/>
                </a:solidFill>
                <a:latin typeface="+mj-lt"/>
                <a:ea typeface="+mn-ea"/>
              </a:defRPr>
            </a:lvl2pPr>
            <a:lvl3pPr marL="1143000" indent="-228600" defTabSz="914400" eaLnBrk="1" latinLnBrk="0" hangingPunct="1">
              <a:lnSpc>
                <a:spcPct val="90000"/>
              </a:lnSpc>
              <a:spcBef>
                <a:spcPts val="400"/>
              </a:spcBef>
              <a:spcAft>
                <a:spcPts val="400"/>
              </a:spcAft>
              <a:buClr>
                <a:schemeClr val="accent1"/>
              </a:buClr>
              <a:buFont typeface="Wingdings" pitchFamily="2" charset="2"/>
              <a:buChar char="§"/>
              <a:defRPr sz="2000">
                <a:ln>
                  <a:solidFill>
                    <a:schemeClr val="bg1">
                      <a:lumMod val="50000"/>
                      <a:alpha val="1000"/>
                    </a:schemeClr>
                  </a:solidFill>
                </a:ln>
                <a:solidFill>
                  <a:schemeClr val="tx1"/>
                </a:solidFill>
                <a:latin typeface="+mj-lt"/>
                <a:ea typeface="+mn-ea"/>
              </a:defRPr>
            </a:lvl3pPr>
            <a:lvl4pPr marL="16002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4pPr>
            <a:lvl5pPr marL="20574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dirty="0">
                <a:latin typeface="+mn-lt"/>
              </a:rPr>
              <a:t>DVD</a:t>
            </a:r>
          </a:p>
        </p:txBody>
      </p:sp>
      <p:sp>
        <p:nvSpPr>
          <p:cNvPr id="61" name="Round Same Side Corner Rectangle 60"/>
          <p:cNvSpPr/>
          <p:nvPr/>
        </p:nvSpPr>
        <p:spPr>
          <a:xfrm rot="10800000">
            <a:off x="11834792" y="3912029"/>
            <a:ext cx="1921493" cy="595255"/>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62" name="Text Placeholder 2"/>
          <p:cNvSpPr txBox="1">
            <a:spLocks/>
          </p:cNvSpPr>
          <p:nvPr/>
        </p:nvSpPr>
        <p:spPr>
          <a:xfrm>
            <a:off x="11885812" y="4121582"/>
            <a:ext cx="1819456" cy="369332"/>
          </a:xfrm>
          <a:prstGeom prst="rect">
            <a:avLst/>
          </a:prstGeom>
        </p:spPr>
        <p:txBody>
          <a:bodyPr vert="horz" wrap="square" lIns="91440" tIns="45720" rIns="91440" bIns="45720" rtlCol="0">
            <a:spAutoFit/>
          </a:bodyPr>
          <a:lstStyle>
            <a:defPPr>
              <a:defRPr lang="en-US"/>
            </a:defPPr>
            <a:lvl1pPr marL="0" indent="0" algn="ctr" defTabSz="914400" eaLnBrk="1" latinLnBrk="0" hangingPunct="1">
              <a:lnSpc>
                <a:spcPct val="90000"/>
              </a:lnSpc>
              <a:spcBef>
                <a:spcPts val="0"/>
              </a:spcBef>
              <a:spcAft>
                <a:spcPts val="1281"/>
              </a:spcAft>
              <a:buClr>
                <a:schemeClr val="accent1"/>
              </a:buClr>
              <a:buFont typeface="Wingdings" pitchFamily="2" charset="2"/>
              <a:buNone/>
              <a:defRPr sz="2000">
                <a:ln>
                  <a:solidFill>
                    <a:schemeClr val="bg1">
                      <a:lumMod val="50000"/>
                      <a:alpha val="1000"/>
                    </a:schemeClr>
                  </a:solidFill>
                </a:ln>
                <a:solidFill>
                  <a:schemeClr val="bg1"/>
                </a:solidFill>
                <a:latin typeface="+mj-lt"/>
                <a:ea typeface="+mn-ea"/>
              </a:defRPr>
            </a:lvl1pPr>
            <a:lvl2pPr marL="860425" indent="-285750" defTabSz="914400" eaLnBrk="1" latinLnBrk="0" hangingPunct="1">
              <a:lnSpc>
                <a:spcPct val="90000"/>
              </a:lnSpc>
              <a:spcBef>
                <a:spcPts val="400"/>
              </a:spcBef>
              <a:spcAft>
                <a:spcPts val="400"/>
              </a:spcAft>
              <a:buClr>
                <a:schemeClr val="accent1"/>
              </a:buClr>
              <a:buFont typeface="Wingdings" pitchFamily="2" charset="2"/>
              <a:buChar char="§"/>
              <a:defRPr sz="2400">
                <a:ln>
                  <a:solidFill>
                    <a:schemeClr val="bg1">
                      <a:lumMod val="50000"/>
                      <a:alpha val="1000"/>
                    </a:schemeClr>
                  </a:solidFill>
                </a:ln>
                <a:solidFill>
                  <a:schemeClr val="tx1"/>
                </a:solidFill>
                <a:latin typeface="+mj-lt"/>
                <a:ea typeface="+mn-ea"/>
              </a:defRPr>
            </a:lvl2pPr>
            <a:lvl3pPr marL="1143000" indent="-228600" defTabSz="914400" eaLnBrk="1" latinLnBrk="0" hangingPunct="1">
              <a:lnSpc>
                <a:spcPct val="90000"/>
              </a:lnSpc>
              <a:spcBef>
                <a:spcPts val="400"/>
              </a:spcBef>
              <a:spcAft>
                <a:spcPts val="400"/>
              </a:spcAft>
              <a:buClr>
                <a:schemeClr val="accent1"/>
              </a:buClr>
              <a:buFont typeface="Wingdings" pitchFamily="2" charset="2"/>
              <a:buChar char="§"/>
              <a:defRPr sz="2000">
                <a:ln>
                  <a:solidFill>
                    <a:schemeClr val="bg1">
                      <a:lumMod val="50000"/>
                      <a:alpha val="1000"/>
                    </a:schemeClr>
                  </a:solidFill>
                </a:ln>
                <a:solidFill>
                  <a:schemeClr val="tx1"/>
                </a:solidFill>
                <a:latin typeface="+mj-lt"/>
                <a:ea typeface="+mn-ea"/>
              </a:defRPr>
            </a:lvl3pPr>
            <a:lvl4pPr marL="16002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4pPr>
            <a:lvl5pPr marL="20574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dirty="0">
                <a:latin typeface="+mn-lt"/>
              </a:rPr>
              <a:t>Database</a:t>
            </a:r>
          </a:p>
        </p:txBody>
      </p:sp>
      <p:sp>
        <p:nvSpPr>
          <p:cNvPr id="116" name="Round Same Side Corner Rectangle 115"/>
          <p:cNvSpPr/>
          <p:nvPr/>
        </p:nvSpPr>
        <p:spPr>
          <a:xfrm rot="10800000">
            <a:off x="13825423" y="3912029"/>
            <a:ext cx="2328070" cy="595255"/>
          </a:xfrm>
          <a:prstGeom prst="round2SameRect">
            <a:avLst>
              <a:gd name="adj1" fmla="val 2843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solidFill>
                <a:schemeClr val="lt1"/>
              </a:solidFill>
              <a:ea typeface="+mn-ea"/>
            </a:endParaRPr>
          </a:p>
        </p:txBody>
      </p:sp>
      <p:sp>
        <p:nvSpPr>
          <p:cNvPr id="117" name="Text Placeholder 2"/>
          <p:cNvSpPr txBox="1">
            <a:spLocks/>
          </p:cNvSpPr>
          <p:nvPr/>
        </p:nvSpPr>
        <p:spPr>
          <a:xfrm>
            <a:off x="13887237" y="4121582"/>
            <a:ext cx="2204442" cy="369332"/>
          </a:xfrm>
          <a:prstGeom prst="rect">
            <a:avLst/>
          </a:prstGeom>
        </p:spPr>
        <p:txBody>
          <a:bodyPr vert="horz" wrap="square" lIns="91440" tIns="45720" rIns="91440" bIns="45720" rtlCol="0">
            <a:spAutoFit/>
          </a:bodyPr>
          <a:lstStyle>
            <a:defPPr>
              <a:defRPr lang="en-US"/>
            </a:defPPr>
            <a:lvl1pPr marL="0" indent="0" algn="ctr" defTabSz="914400" eaLnBrk="1" latinLnBrk="0" hangingPunct="1">
              <a:lnSpc>
                <a:spcPct val="90000"/>
              </a:lnSpc>
              <a:spcBef>
                <a:spcPts val="0"/>
              </a:spcBef>
              <a:spcAft>
                <a:spcPts val="1281"/>
              </a:spcAft>
              <a:buClr>
                <a:schemeClr val="accent1"/>
              </a:buClr>
              <a:buFont typeface="Wingdings" pitchFamily="2" charset="2"/>
              <a:buNone/>
              <a:defRPr sz="2000">
                <a:ln>
                  <a:solidFill>
                    <a:schemeClr val="bg1">
                      <a:lumMod val="50000"/>
                      <a:alpha val="1000"/>
                    </a:schemeClr>
                  </a:solidFill>
                </a:ln>
                <a:solidFill>
                  <a:schemeClr val="bg1"/>
                </a:solidFill>
                <a:latin typeface="+mj-lt"/>
                <a:ea typeface="+mn-ea"/>
              </a:defRPr>
            </a:lvl1pPr>
            <a:lvl2pPr marL="860425" indent="-285750" defTabSz="914400" eaLnBrk="1" latinLnBrk="0" hangingPunct="1">
              <a:lnSpc>
                <a:spcPct val="90000"/>
              </a:lnSpc>
              <a:spcBef>
                <a:spcPts val="400"/>
              </a:spcBef>
              <a:spcAft>
                <a:spcPts val="400"/>
              </a:spcAft>
              <a:buClr>
                <a:schemeClr val="accent1"/>
              </a:buClr>
              <a:buFont typeface="Wingdings" pitchFamily="2" charset="2"/>
              <a:buChar char="§"/>
              <a:defRPr sz="2400">
                <a:ln>
                  <a:solidFill>
                    <a:schemeClr val="bg1">
                      <a:lumMod val="50000"/>
                      <a:alpha val="1000"/>
                    </a:schemeClr>
                  </a:solidFill>
                </a:ln>
                <a:solidFill>
                  <a:schemeClr val="tx1"/>
                </a:solidFill>
                <a:latin typeface="+mj-lt"/>
                <a:ea typeface="+mn-ea"/>
              </a:defRPr>
            </a:lvl2pPr>
            <a:lvl3pPr marL="1143000" indent="-228600" defTabSz="914400" eaLnBrk="1" latinLnBrk="0" hangingPunct="1">
              <a:lnSpc>
                <a:spcPct val="90000"/>
              </a:lnSpc>
              <a:spcBef>
                <a:spcPts val="400"/>
              </a:spcBef>
              <a:spcAft>
                <a:spcPts val="400"/>
              </a:spcAft>
              <a:buClr>
                <a:schemeClr val="accent1"/>
              </a:buClr>
              <a:buFont typeface="Wingdings" pitchFamily="2" charset="2"/>
              <a:buChar char="§"/>
              <a:defRPr sz="2000">
                <a:ln>
                  <a:solidFill>
                    <a:schemeClr val="bg1">
                      <a:lumMod val="50000"/>
                      <a:alpha val="1000"/>
                    </a:schemeClr>
                  </a:solidFill>
                </a:ln>
                <a:solidFill>
                  <a:schemeClr val="tx1"/>
                </a:solidFill>
                <a:latin typeface="+mj-lt"/>
                <a:ea typeface="+mn-ea"/>
              </a:defRPr>
            </a:lvl3pPr>
            <a:lvl4pPr marL="16002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4pPr>
            <a:lvl5pPr marL="2057400" indent="-228600" defTabSz="914400" eaLnBrk="1" latinLnBrk="0" hangingPunct="1">
              <a:lnSpc>
                <a:spcPct val="90000"/>
              </a:lnSpc>
              <a:spcBef>
                <a:spcPts val="400"/>
              </a:spcBef>
              <a:spcAft>
                <a:spcPts val="400"/>
              </a:spcAft>
              <a:buClr>
                <a:schemeClr val="accent1"/>
              </a:buClr>
              <a:buFont typeface="Wingdings" pitchFamily="2" charset="2"/>
              <a:buChar char="§"/>
              <a:defRPr sz="1800">
                <a:ln>
                  <a:solidFill>
                    <a:schemeClr val="bg1">
                      <a:lumMod val="50000"/>
                      <a:alpha val="1000"/>
                    </a:schemeClr>
                  </a:solidFill>
                </a:ln>
                <a:solidFill>
                  <a:schemeClr val="tx1"/>
                </a:solidFill>
                <a:latin typeface="+mj-lt"/>
                <a:ea typeface="+mn-ea"/>
              </a:defRPr>
            </a:lvl5pPr>
            <a:lvl6pPr marL="2514600" indent="-228600">
              <a:spcBef>
                <a:spcPct val="20000"/>
              </a:spcBef>
              <a:buFont typeface="Arial" pitchFamily="34" charset="0"/>
              <a:buChar char="•"/>
              <a:defRPr sz="2000">
                <a:solidFill>
                  <a:schemeClr val="tx1"/>
                </a:solidFill>
                <a:latin typeface="+mn-lt"/>
                <a:ea typeface="+mn-ea"/>
              </a:defRPr>
            </a:lvl6pPr>
            <a:lvl7pPr marL="2971800" indent="-228600">
              <a:spcBef>
                <a:spcPct val="20000"/>
              </a:spcBef>
              <a:buFont typeface="Arial" pitchFamily="34" charset="0"/>
              <a:buChar char="•"/>
              <a:defRPr sz="2000">
                <a:solidFill>
                  <a:schemeClr val="tx1"/>
                </a:solidFill>
                <a:latin typeface="+mn-lt"/>
                <a:ea typeface="+mn-ea"/>
              </a:defRPr>
            </a:lvl7pPr>
            <a:lvl8pPr marL="3429000" indent="-228600">
              <a:spcBef>
                <a:spcPct val="20000"/>
              </a:spcBef>
              <a:buFont typeface="Arial" pitchFamily="34" charset="0"/>
              <a:buChar char="•"/>
              <a:defRPr sz="2000">
                <a:solidFill>
                  <a:schemeClr val="tx1"/>
                </a:solidFill>
                <a:latin typeface="+mn-lt"/>
                <a:ea typeface="+mn-ea"/>
              </a:defRPr>
            </a:lvl8pPr>
            <a:lvl9pPr marL="3886200" indent="-228600">
              <a:spcBef>
                <a:spcPct val="20000"/>
              </a:spcBef>
              <a:buFont typeface="Arial" pitchFamily="34" charset="0"/>
              <a:buChar char="•"/>
              <a:defRPr sz="2000">
                <a:solidFill>
                  <a:schemeClr val="tx1"/>
                </a:solidFill>
                <a:latin typeface="+mn-lt"/>
                <a:ea typeface="+mn-ea"/>
              </a:defRPr>
            </a:lvl9pPr>
          </a:lstStyle>
          <a:p>
            <a:r>
              <a:rPr lang="en-US" dirty="0">
                <a:latin typeface="+mn-lt"/>
              </a:rPr>
              <a:t>Web service</a:t>
            </a:r>
          </a:p>
        </p:txBody>
      </p:sp>
      <p:grpSp>
        <p:nvGrpSpPr>
          <p:cNvPr id="3" name="Group 2"/>
          <p:cNvGrpSpPr/>
          <p:nvPr/>
        </p:nvGrpSpPr>
        <p:grpSpPr>
          <a:xfrm>
            <a:off x="7396899" y="2074430"/>
            <a:ext cx="8756597" cy="663480"/>
            <a:chOff x="3751982" y="1563953"/>
            <a:chExt cx="4615483" cy="466509"/>
          </a:xfrm>
        </p:grpSpPr>
        <p:sp>
          <p:nvSpPr>
            <p:cNvPr id="37" name="Freeform 169"/>
            <p:cNvSpPr>
              <a:spLocks/>
            </p:cNvSpPr>
            <p:nvPr/>
          </p:nvSpPr>
          <p:spPr bwMode="auto">
            <a:xfrm>
              <a:off x="3751983" y="1563953"/>
              <a:ext cx="4615482" cy="466509"/>
            </a:xfrm>
            <a:prstGeom prst="roundRect">
              <a:avLst>
                <a:gd name="adj" fmla="val 18857"/>
              </a:avLst>
            </a:prstGeom>
            <a:gradFill>
              <a:gsLst>
                <a:gs pos="0">
                  <a:schemeClr val="bg2">
                    <a:lumMod val="50000"/>
                  </a:schemeClr>
                </a:gs>
                <a:gs pos="19000">
                  <a:schemeClr val="bg2">
                    <a:lumMod val="50000"/>
                  </a:schemeClr>
                </a:gs>
                <a:gs pos="100000">
                  <a:schemeClr val="bg2">
                    <a:lumMod val="75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3"/>
                </a:buBlip>
                <a:tabLst>
                  <a:tab pos="869738" algn="l"/>
                </a:tabLst>
              </a:pPr>
              <a:endParaRPr lang="en-US" altLang="zh-CN" sz="2700" kern="0" dirty="0">
                <a:solidFill>
                  <a:srgbClr val="FFFFFF"/>
                </a:solidFill>
                <a:ea typeface="+mn-ea"/>
              </a:endParaRPr>
            </a:p>
          </p:txBody>
        </p:sp>
        <p:sp>
          <p:nvSpPr>
            <p:cNvPr id="38" name="Text Placeholder 2"/>
            <p:cNvSpPr txBox="1">
              <a:spLocks/>
            </p:cNvSpPr>
            <p:nvPr/>
          </p:nvSpPr>
          <p:spPr>
            <a:xfrm>
              <a:off x="3751982" y="1638150"/>
              <a:ext cx="3106017" cy="318116"/>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2600" dirty="0">
                  <a:solidFill>
                    <a:schemeClr val="bg1"/>
                  </a:solidFill>
                  <a:latin typeface="+mn-lt"/>
                </a:rPr>
                <a:t>Different Formats</a:t>
              </a:r>
            </a:p>
          </p:txBody>
        </p:sp>
      </p:grpSp>
      <p:grpSp>
        <p:nvGrpSpPr>
          <p:cNvPr id="71" name="Group 70"/>
          <p:cNvGrpSpPr/>
          <p:nvPr/>
        </p:nvGrpSpPr>
        <p:grpSpPr>
          <a:xfrm>
            <a:off x="7396899" y="4617614"/>
            <a:ext cx="8756597" cy="663479"/>
            <a:chOff x="3751982" y="1563953"/>
            <a:chExt cx="4615483" cy="466509"/>
          </a:xfrm>
        </p:grpSpPr>
        <p:sp>
          <p:nvSpPr>
            <p:cNvPr id="82" name="Freeform 169"/>
            <p:cNvSpPr>
              <a:spLocks/>
            </p:cNvSpPr>
            <p:nvPr/>
          </p:nvSpPr>
          <p:spPr bwMode="auto">
            <a:xfrm>
              <a:off x="3751983" y="1563953"/>
              <a:ext cx="4615482" cy="466509"/>
            </a:xfrm>
            <a:prstGeom prst="roundRect">
              <a:avLst>
                <a:gd name="adj" fmla="val 18857"/>
              </a:avLst>
            </a:prstGeom>
            <a:gradFill>
              <a:gsLst>
                <a:gs pos="0">
                  <a:schemeClr val="bg2">
                    <a:lumMod val="50000"/>
                  </a:schemeClr>
                </a:gs>
                <a:gs pos="19000">
                  <a:schemeClr val="bg2">
                    <a:lumMod val="50000"/>
                  </a:schemeClr>
                </a:gs>
                <a:gs pos="100000">
                  <a:schemeClr val="bg2">
                    <a:lumMod val="75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3"/>
                </a:buBlip>
                <a:tabLst>
                  <a:tab pos="869738" algn="l"/>
                </a:tabLst>
              </a:pPr>
              <a:endParaRPr lang="en-US" altLang="zh-CN" sz="2700" kern="0" dirty="0">
                <a:solidFill>
                  <a:srgbClr val="FFFFFF"/>
                </a:solidFill>
                <a:ea typeface="+mn-ea"/>
              </a:endParaRPr>
            </a:p>
          </p:txBody>
        </p:sp>
        <p:sp>
          <p:nvSpPr>
            <p:cNvPr id="83" name="Text Placeholder 2"/>
            <p:cNvSpPr txBox="1">
              <a:spLocks/>
            </p:cNvSpPr>
            <p:nvPr/>
          </p:nvSpPr>
          <p:spPr>
            <a:xfrm>
              <a:off x="3751982" y="1638150"/>
              <a:ext cx="3106017" cy="318116"/>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2600" dirty="0">
                  <a:solidFill>
                    <a:schemeClr val="bg1"/>
                  </a:solidFill>
                  <a:latin typeface="+mn-lt"/>
                </a:rPr>
                <a:t>Different Billing</a:t>
              </a:r>
            </a:p>
          </p:txBody>
        </p:sp>
      </p:grpSp>
      <p:grpSp>
        <p:nvGrpSpPr>
          <p:cNvPr id="56" name="Group 55"/>
          <p:cNvGrpSpPr/>
          <p:nvPr/>
        </p:nvGrpSpPr>
        <p:grpSpPr>
          <a:xfrm>
            <a:off x="7396899" y="3357568"/>
            <a:ext cx="8756597" cy="663479"/>
            <a:chOff x="3751982" y="1563953"/>
            <a:chExt cx="4615483" cy="466509"/>
          </a:xfrm>
        </p:grpSpPr>
        <p:sp>
          <p:nvSpPr>
            <p:cNvPr id="68" name="Freeform 169"/>
            <p:cNvSpPr>
              <a:spLocks/>
            </p:cNvSpPr>
            <p:nvPr/>
          </p:nvSpPr>
          <p:spPr bwMode="auto">
            <a:xfrm>
              <a:off x="3751983" y="1563953"/>
              <a:ext cx="4615482" cy="466509"/>
            </a:xfrm>
            <a:prstGeom prst="roundRect">
              <a:avLst>
                <a:gd name="adj" fmla="val 18857"/>
              </a:avLst>
            </a:prstGeom>
            <a:gradFill>
              <a:gsLst>
                <a:gs pos="0">
                  <a:schemeClr val="bg2">
                    <a:lumMod val="50000"/>
                  </a:schemeClr>
                </a:gs>
                <a:gs pos="19000">
                  <a:schemeClr val="bg2">
                    <a:lumMod val="50000"/>
                  </a:schemeClr>
                </a:gs>
                <a:gs pos="100000">
                  <a:schemeClr val="bg2">
                    <a:lumMod val="75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3"/>
                </a:buBlip>
                <a:tabLst>
                  <a:tab pos="869738" algn="l"/>
                </a:tabLst>
              </a:pPr>
              <a:endParaRPr lang="en-US" altLang="zh-CN" sz="2700" kern="0" dirty="0">
                <a:solidFill>
                  <a:srgbClr val="FFFFFF"/>
                </a:solidFill>
                <a:ea typeface="+mn-ea"/>
              </a:endParaRPr>
            </a:p>
          </p:txBody>
        </p:sp>
        <p:sp>
          <p:nvSpPr>
            <p:cNvPr id="69" name="Text Placeholder 2"/>
            <p:cNvSpPr txBox="1">
              <a:spLocks/>
            </p:cNvSpPr>
            <p:nvPr/>
          </p:nvSpPr>
          <p:spPr>
            <a:xfrm>
              <a:off x="3751982" y="1638150"/>
              <a:ext cx="3106017" cy="318116"/>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2600" dirty="0">
                  <a:solidFill>
                    <a:schemeClr val="bg1"/>
                  </a:solidFill>
                  <a:latin typeface="+mn-lt"/>
                </a:rPr>
                <a:t>Different Access</a:t>
              </a:r>
            </a:p>
          </p:txBody>
        </p:sp>
      </p:grpSp>
      <p:pic>
        <p:nvPicPr>
          <p:cNvPr id="46" name="Picture 45"/>
          <p:cNvPicPr>
            <a:picLocks noChangeAspect="1" noChangeArrowheads="1"/>
          </p:cNvPicPr>
          <p:nvPr/>
        </p:nvPicPr>
        <p:blipFill>
          <a:blip r:embed="rId5" cstate="print">
            <a:extLst>
              <a:ext uri="{28A0092B-C50C-407E-A947-70E740481C1C}">
                <a14:useLocalDpi xmlns:a14="http://schemas.microsoft.com/office/drawing/2010/main"/>
              </a:ext>
            </a:extLst>
          </a:blip>
          <a:stretch>
            <a:fillRect/>
          </a:stretch>
        </p:blipFill>
        <p:spPr bwMode="auto">
          <a:xfrm>
            <a:off x="10585489" y="8102599"/>
            <a:ext cx="2465497"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8" descr="http://alteryx.com/_layouts/images/alteryx/logo.png">
            <a:hlinkClick r:id="rId6"/>
          </p:cNvPr>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13313591" y="8102598"/>
            <a:ext cx="2625968" cy="812801"/>
          </a:xfrm>
          <a:prstGeom prst="rect">
            <a:avLst/>
          </a:prstGeom>
          <a:solidFill>
            <a:schemeClr val="bg1"/>
          </a:solidFill>
          <a:extLst/>
        </p:spPr>
      </p:pic>
    </p:spTree>
    <p:extLst>
      <p:ext uri="{BB962C8B-B14F-4D97-AF65-F5344CB8AC3E}">
        <p14:creationId xmlns:p14="http://schemas.microsoft.com/office/powerpoint/2010/main" val="397370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1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14503" y="1535484"/>
            <a:ext cx="10519195" cy="7889396"/>
          </a:xfrm>
          <a:prstGeom prst="roundRect">
            <a:avLst>
              <a:gd name="adj" fmla="val 448"/>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lstStyle/>
          <a:p>
            <a:r>
              <a:rPr lang="en-US" dirty="0" err="1">
                <a:solidFill>
                  <a:srgbClr val="FFFFFF">
                    <a:alpha val="99000"/>
                  </a:srgbClr>
                </a:solidFill>
              </a:rPr>
              <a:t>OnTerra</a:t>
            </a:r>
            <a:r>
              <a:rPr lang="en-US" dirty="0">
                <a:solidFill>
                  <a:srgbClr val="FFFFFF">
                    <a:alpha val="99000"/>
                  </a:srgbClr>
                </a:solidFill>
              </a:rPr>
              <a:t>: Mapping Crime Data</a:t>
            </a:r>
          </a:p>
        </p:txBody>
      </p:sp>
      <p:sp>
        <p:nvSpPr>
          <p:cNvPr id="11" name="TextBox 10"/>
          <p:cNvSpPr txBox="1"/>
          <p:nvPr/>
        </p:nvSpPr>
        <p:spPr>
          <a:xfrm>
            <a:off x="13949057" y="9197434"/>
            <a:ext cx="3327703" cy="316047"/>
          </a:xfrm>
          <a:prstGeom prst="rect">
            <a:avLst/>
          </a:prstGeom>
          <a:noFill/>
        </p:spPr>
        <p:txBody>
          <a:bodyPr wrap="none" lIns="130110" tIns="65055" rIns="130110" bIns="65055" rtlCol="0">
            <a:spAutoFit/>
          </a:bodyPr>
          <a:lstStyle/>
          <a:p>
            <a:r>
              <a:rPr lang="en-US" dirty="0">
                <a:hlinkClick r:id="rId2"/>
              </a:rPr>
              <a:t>http://silverlight.onterrasys.com/CrimeDemo</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3259470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a:solidFill>
                  <a:srgbClr val="FFFFFF">
                    <a:alpha val="99000"/>
                  </a:srgbClr>
                </a:solidFill>
              </a:rPr>
              <a:t>Facebook: Mash-up social network and crime data</a:t>
            </a:r>
          </a:p>
        </p:txBody>
      </p:sp>
      <p:pic>
        <p:nvPicPr>
          <p:cNvPr id="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66568" y="1474385"/>
            <a:ext cx="10601327" cy="7950996"/>
          </a:xfrm>
          <a:prstGeom prst="roundRect">
            <a:avLst>
              <a:gd name="adj" fmla="val 448"/>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3642188" y="9197434"/>
            <a:ext cx="3706012" cy="316047"/>
          </a:xfrm>
          <a:prstGeom prst="rect">
            <a:avLst/>
          </a:prstGeom>
          <a:noFill/>
        </p:spPr>
        <p:txBody>
          <a:bodyPr wrap="none" lIns="130110" tIns="65055" rIns="130110" bIns="65055" rtlCol="0">
            <a:spAutoFit/>
          </a:bodyPr>
          <a:lstStyle/>
          <a:p>
            <a:r>
              <a:rPr lang="en-US" dirty="0">
                <a:hlinkClick r:id="rId4"/>
              </a:rPr>
              <a:t>http://apps.facebook.com/crimestats/Default.aspx</a:t>
            </a:r>
            <a:r>
              <a:rPr lang="en-US" dirty="0"/>
              <a:t>  </a:t>
            </a:r>
          </a:p>
        </p:txBody>
      </p:sp>
    </p:spTree>
    <p:extLst>
      <p:ext uri="{BB962C8B-B14F-4D97-AF65-F5344CB8AC3E}">
        <p14:creationId xmlns:p14="http://schemas.microsoft.com/office/powerpoint/2010/main" val="2058737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63" r="392" b="360"/>
          <a:stretch/>
        </p:blipFill>
        <p:spPr bwMode="auto">
          <a:xfrm>
            <a:off x="2364322" y="1543050"/>
            <a:ext cx="12619557" cy="7858126"/>
          </a:xfrm>
          <a:prstGeom prst="roundRect">
            <a:avLst>
              <a:gd name="adj" fmla="val 448"/>
            </a:avLst>
          </a:prstGeom>
          <a:solidFill>
            <a:srgbClr val="FFFFFF">
              <a:shade val="8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solidFill>
                  <a:srgbClr val="FFFFFF">
                    <a:alpha val="99000"/>
                  </a:srgbClr>
                </a:solidFill>
              </a:rPr>
              <a:t>Office 2010 Integration</a:t>
            </a:r>
          </a:p>
        </p:txBody>
      </p:sp>
      <p:sp>
        <p:nvSpPr>
          <p:cNvPr id="3" name="Rectangle 2"/>
          <p:cNvSpPr/>
          <p:nvPr/>
        </p:nvSpPr>
        <p:spPr>
          <a:xfrm>
            <a:off x="2891367" y="6285653"/>
            <a:ext cx="11565466" cy="1517227"/>
          </a:xfrm>
          <a:prstGeom prst="rect">
            <a:avLst/>
          </a:prstGeom>
          <a:solidFill>
            <a:schemeClr val="bg1">
              <a:lumMod val="50000"/>
            </a:schemeClr>
          </a:solidFill>
          <a:ln>
            <a:solidFill>
              <a:schemeClr val="accent2">
                <a:lumMod val="75000"/>
              </a:schemeClr>
            </a:solidFill>
          </a:ln>
        </p:spPr>
        <p:style>
          <a:lnRef idx="2">
            <a:schemeClr val="accent2"/>
          </a:lnRef>
          <a:fillRef idx="1">
            <a:schemeClr val="lt1"/>
          </a:fillRef>
          <a:effectRef idx="0">
            <a:schemeClr val="accent2"/>
          </a:effectRef>
          <a:fontRef idx="minor">
            <a:schemeClr val="dk1"/>
          </a:fontRef>
        </p:style>
        <p:txBody>
          <a:bodyPr lIns="130110" tIns="65055" rIns="130110" bIns="65055" rtlCol="0" anchor="ctr"/>
          <a:lstStyle/>
          <a:p>
            <a:pPr algn="ctr"/>
            <a:r>
              <a:rPr lang="en-US" sz="1600" dirty="0" smtClean="0">
                <a:solidFill>
                  <a:schemeClr val="bg1">
                    <a:alpha val="99000"/>
                  </a:schemeClr>
                </a:solidFill>
              </a:rPr>
              <a:t>Download Excel add-in from </a:t>
            </a:r>
            <a:r>
              <a:rPr lang="en-US" sz="1600" dirty="0">
                <a:solidFill>
                  <a:srgbClr val="FFFFFF">
                    <a:alpha val="99000"/>
                  </a:srgbClr>
                </a:solidFill>
                <a:hlinkClick r:id="rId5"/>
              </a:rPr>
              <a:t>http://go.microsoft.com/fwlink/?LinkID=204193</a:t>
            </a:r>
            <a:r>
              <a:rPr lang="en-US" sz="1600" dirty="0">
                <a:solidFill>
                  <a:srgbClr val="FFFFFF">
                    <a:alpha val="99000"/>
                  </a:srgbClr>
                </a:solidFill>
              </a:rPr>
              <a:t> </a:t>
            </a:r>
          </a:p>
        </p:txBody>
      </p:sp>
    </p:spTree>
    <p:extLst>
      <p:ext uri="{BB962C8B-B14F-4D97-AF65-F5344CB8AC3E}">
        <p14:creationId xmlns:p14="http://schemas.microsoft.com/office/powerpoint/2010/main" val="4037126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Round Same Side Corner Rectangle 16"/>
          <p:cNvSpPr/>
          <p:nvPr/>
        </p:nvSpPr>
        <p:spPr>
          <a:xfrm>
            <a:off x="650557" y="1489376"/>
            <a:ext cx="16047085" cy="7971509"/>
          </a:xfrm>
          <a:prstGeom prst="round2SameRect">
            <a:avLst>
              <a:gd name="adj1" fmla="val 2675"/>
              <a:gd name="adj2" fmla="val 0"/>
            </a:avLst>
          </a:prstGeom>
          <a:gradFill>
            <a:gsLst>
              <a:gs pos="0">
                <a:schemeClr val="bg2">
                  <a:lumMod val="75000"/>
                </a:schemeClr>
              </a:gs>
              <a:gs pos="19000">
                <a:schemeClr val="bg2">
                  <a:lumMod val="75000"/>
                </a:schemeClr>
              </a:gs>
              <a:gs pos="100000">
                <a:schemeClr val="bg2">
                  <a:lumMod val="60000"/>
                  <a:lumOff val="4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Rounded Rectangle 18"/>
          <p:cNvSpPr/>
          <p:nvPr/>
        </p:nvSpPr>
        <p:spPr bwMode="auto">
          <a:xfrm>
            <a:off x="777139" y="1645785"/>
            <a:ext cx="15758262" cy="795762"/>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defTabSz="1548413">
              <a:lnSpc>
                <a:spcPct val="90000"/>
              </a:lnSpc>
              <a:spcAft>
                <a:spcPts val="2744"/>
              </a:spcAft>
              <a:buClr>
                <a:srgbClr val="FFFFFF"/>
              </a:buClr>
              <a:buSzPct val="95000"/>
              <a:tabLst>
                <a:tab pos="869738" algn="l"/>
              </a:tabLst>
              <a:defRPr/>
            </a:pPr>
            <a:endParaRPr lang="en-US" altLang="zh-CN" sz="2700" kern="0" dirty="0">
              <a:solidFill>
                <a:srgbClr val="FFFFFF"/>
              </a:solidFill>
            </a:endParaRPr>
          </a:p>
        </p:txBody>
      </p:sp>
      <p:sp>
        <p:nvSpPr>
          <p:cNvPr id="2" name="Title 1"/>
          <p:cNvSpPr>
            <a:spLocks noGrp="1"/>
          </p:cNvSpPr>
          <p:nvPr>
            <p:ph type="title"/>
          </p:nvPr>
        </p:nvSpPr>
        <p:spPr/>
        <p:txBody>
          <a:bodyPr/>
          <a:lstStyle/>
          <a:p>
            <a:r>
              <a:rPr lang="en-US" dirty="0"/>
              <a:t>S</a:t>
            </a:r>
            <a:r>
              <a:rPr lang="en-US" dirty="0" smtClean="0"/>
              <a:t>cenarios </a:t>
            </a:r>
            <a:r>
              <a:rPr lang="en-US" dirty="0"/>
              <a:t>b</a:t>
            </a:r>
            <a:r>
              <a:rPr lang="en-US" dirty="0" smtClean="0"/>
              <a:t>y categories</a:t>
            </a:r>
            <a:endParaRPr lang="en-US" dirty="0"/>
          </a:p>
        </p:txBody>
      </p:sp>
      <p:graphicFrame>
        <p:nvGraphicFramePr>
          <p:cNvPr id="37" name="Content Placeholder 6"/>
          <p:cNvGraphicFramePr>
            <a:graphicFrameLocks/>
          </p:cNvGraphicFramePr>
          <p:nvPr>
            <p:extLst>
              <p:ext uri="{D42A27DB-BD31-4B8C-83A1-F6EECF244321}">
                <p14:modId xmlns:p14="http://schemas.microsoft.com/office/powerpoint/2010/main" val="2880050690"/>
              </p:ext>
            </p:extLst>
          </p:nvPr>
        </p:nvGraphicFramePr>
        <p:xfrm>
          <a:off x="777139" y="1645787"/>
          <a:ext cx="15758262" cy="7728337"/>
        </p:xfrm>
        <a:graphic>
          <a:graphicData uri="http://schemas.openxmlformats.org/drawingml/2006/table">
            <a:tbl>
              <a:tblPr/>
              <a:tblGrid>
                <a:gridCol w="3856653"/>
                <a:gridCol w="5026301"/>
                <a:gridCol w="6875308"/>
              </a:tblGrid>
              <a:tr h="777373">
                <a:tc>
                  <a:txBody>
                    <a:bodyPr/>
                    <a:lstStyle/>
                    <a:p>
                      <a:pPr algn="l" fontAlgn="b"/>
                      <a:r>
                        <a:rPr lang="en-US" sz="2000" b="0" i="0" u="none" strike="noStrike" dirty="0">
                          <a:solidFill>
                            <a:schemeClr val="bg1">
                              <a:alpha val="99000"/>
                            </a:schemeClr>
                          </a:solidFill>
                          <a:effectLst/>
                          <a:latin typeface="+mn-lt"/>
                        </a:rPr>
                        <a:t>Category</a:t>
                      </a:r>
                    </a:p>
                  </a:txBody>
                  <a:tcPr marL="173482" marR="173482" marT="130048" marB="6502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b="0" i="0" u="none" strike="noStrike" dirty="0">
                          <a:solidFill>
                            <a:schemeClr val="bg1">
                              <a:alpha val="99000"/>
                            </a:schemeClr>
                          </a:solidFill>
                          <a:effectLst/>
                          <a:latin typeface="+mn-lt"/>
                        </a:rPr>
                        <a:t>Content Providers</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2000" b="0" i="0" u="none" strike="noStrike" dirty="0">
                          <a:solidFill>
                            <a:schemeClr val="bg1">
                              <a:alpha val="99000"/>
                            </a:schemeClr>
                          </a:solidFill>
                          <a:effectLst/>
                          <a:latin typeface="+mn-lt"/>
                        </a:rPr>
                        <a:t>Scenarios</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76777">
                <a:tc>
                  <a:txBody>
                    <a:bodyPr/>
                    <a:lstStyle/>
                    <a:p>
                      <a:pPr algn="l" fontAlgn="b"/>
                      <a:r>
                        <a:rPr lang="en-US" sz="2000" b="0" i="0" u="none" strike="noStrike" dirty="0">
                          <a:solidFill>
                            <a:schemeClr val="bg1">
                              <a:alpha val="99000"/>
                            </a:schemeClr>
                          </a:solidFill>
                          <a:effectLst/>
                          <a:latin typeface="+mn-lt"/>
                        </a:rPr>
                        <a:t>Demographic</a:t>
                      </a:r>
                    </a:p>
                  </a:txBody>
                  <a:tcPr marL="173482" marR="173482" marT="130048" marB="6502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c>
                  <a:txBody>
                    <a:bodyPr/>
                    <a:lstStyle/>
                    <a:p>
                      <a:pPr algn="l" fontAlgn="b"/>
                      <a:r>
                        <a:rPr lang="en-US" sz="1600" b="0" i="0" u="none" strike="noStrike" dirty="0">
                          <a:solidFill>
                            <a:schemeClr val="bg1">
                              <a:alpha val="99000"/>
                            </a:schemeClr>
                          </a:solidFill>
                          <a:effectLst/>
                          <a:latin typeface="+mn-lt"/>
                        </a:rPr>
                        <a:t>UN, </a:t>
                      </a:r>
                      <a:r>
                        <a:rPr lang="en-US" sz="1600" b="0" i="0" u="none" strike="noStrike" dirty="0" err="1">
                          <a:solidFill>
                            <a:schemeClr val="bg1">
                              <a:alpha val="99000"/>
                            </a:schemeClr>
                          </a:solidFill>
                          <a:effectLst/>
                          <a:latin typeface="+mn-lt"/>
                        </a:rPr>
                        <a:t>Alteryx</a:t>
                      </a:r>
                      <a:r>
                        <a:rPr lang="en-US" sz="1600" b="0" i="0" u="none" strike="noStrike" dirty="0">
                          <a:solidFill>
                            <a:schemeClr val="bg1">
                              <a:alpha val="99000"/>
                            </a:schemeClr>
                          </a:solidFill>
                          <a:effectLst/>
                          <a:latin typeface="+mn-lt"/>
                        </a:rPr>
                        <a:t>, </a:t>
                      </a:r>
                      <a:r>
                        <a:rPr lang="en-US" sz="1600" b="0" i="0" u="none" strike="noStrike" dirty="0" err="1">
                          <a:solidFill>
                            <a:schemeClr val="bg1">
                              <a:alpha val="99000"/>
                            </a:schemeClr>
                          </a:solidFill>
                          <a:effectLst/>
                          <a:latin typeface="+mn-lt"/>
                        </a:rPr>
                        <a:t>Data.Gov</a:t>
                      </a:r>
                      <a:r>
                        <a:rPr lang="en-US" sz="1600" b="0" i="0" u="none" strike="noStrike" dirty="0">
                          <a:solidFill>
                            <a:schemeClr val="bg1">
                              <a:alpha val="99000"/>
                            </a:schemeClr>
                          </a:solidFill>
                          <a:effectLst/>
                          <a:latin typeface="+mn-lt"/>
                        </a:rPr>
                        <a:t>, Modul1, </a:t>
                      </a:r>
                      <a:r>
                        <a:rPr lang="en-US" sz="1600" b="0" i="0" u="none" strike="noStrike" dirty="0" smtClean="0">
                          <a:solidFill>
                            <a:schemeClr val="bg1">
                              <a:alpha val="99000"/>
                            </a:schemeClr>
                          </a:solidFill>
                          <a:effectLst/>
                          <a:latin typeface="+mn-lt"/>
                        </a:rPr>
                        <a:t/>
                      </a:r>
                      <a:br>
                        <a:rPr lang="en-US" sz="1600" b="0" i="0" u="none" strike="noStrike" dirty="0" smtClean="0">
                          <a:solidFill>
                            <a:schemeClr val="bg1">
                              <a:alpha val="99000"/>
                            </a:schemeClr>
                          </a:solidFill>
                          <a:effectLst/>
                          <a:latin typeface="+mn-lt"/>
                        </a:rPr>
                      </a:br>
                      <a:r>
                        <a:rPr lang="en-US" sz="1600" b="0" i="0" u="none" strike="noStrike" dirty="0" smtClean="0">
                          <a:solidFill>
                            <a:schemeClr val="bg1">
                              <a:alpha val="99000"/>
                            </a:schemeClr>
                          </a:solidFill>
                          <a:effectLst/>
                          <a:latin typeface="+mn-lt"/>
                        </a:rPr>
                        <a:t>CDYNE</a:t>
                      </a:r>
                      <a:r>
                        <a:rPr lang="en-US" sz="1600" b="0" i="0" u="none" strike="noStrike" dirty="0">
                          <a:solidFill>
                            <a:schemeClr val="bg1">
                              <a:alpha val="99000"/>
                            </a:schemeClr>
                          </a:solidFill>
                          <a:effectLst/>
                          <a:latin typeface="+mn-lt"/>
                        </a:rPr>
                        <a:t>, </a:t>
                      </a:r>
                      <a:r>
                        <a:rPr lang="en-US" sz="1600" b="0" i="0" u="none" strike="noStrike" dirty="0" smtClean="0">
                          <a:solidFill>
                            <a:schemeClr val="bg1">
                              <a:alpha val="99000"/>
                            </a:schemeClr>
                          </a:solidFill>
                          <a:effectLst/>
                          <a:latin typeface="+mn-lt"/>
                        </a:rPr>
                        <a:t>Melissa </a:t>
                      </a:r>
                      <a:r>
                        <a:rPr lang="en-US" sz="1600" b="0" i="0" u="none" strike="noStrike" dirty="0">
                          <a:solidFill>
                            <a:schemeClr val="bg1">
                              <a:alpha val="99000"/>
                            </a:schemeClr>
                          </a:solidFill>
                          <a:effectLst/>
                          <a:latin typeface="+mn-lt"/>
                        </a:rPr>
                        <a:t>Data, </a:t>
                      </a:r>
                      <a:r>
                        <a:rPr lang="en-US" sz="1600" b="0" i="0" u="none" strike="noStrike" dirty="0" err="1" smtClean="0">
                          <a:solidFill>
                            <a:schemeClr val="bg1">
                              <a:alpha val="99000"/>
                            </a:schemeClr>
                          </a:solidFill>
                          <a:effectLst/>
                          <a:latin typeface="+mn-lt"/>
                        </a:rPr>
                        <a:t>StrikeIron</a:t>
                      </a:r>
                      <a:r>
                        <a:rPr lang="en-US" sz="1600" b="0" i="0" u="none" strike="noStrike" dirty="0" smtClean="0">
                          <a:solidFill>
                            <a:schemeClr val="bg1">
                              <a:alpha val="99000"/>
                            </a:schemeClr>
                          </a:solidFill>
                          <a:effectLst/>
                          <a:latin typeface="+mn-lt"/>
                        </a:rPr>
                        <a:t>, </a:t>
                      </a:r>
                      <a:r>
                        <a:rPr lang="en-US" sz="1600" b="0" i="0" u="none" strike="noStrike" dirty="0" err="1" smtClean="0">
                          <a:solidFill>
                            <a:schemeClr val="bg1">
                              <a:alpha val="99000"/>
                            </a:schemeClr>
                          </a:solidFill>
                          <a:effectLst/>
                          <a:latin typeface="+mn-lt"/>
                        </a:rPr>
                        <a:t>iLead</a:t>
                      </a:r>
                      <a:r>
                        <a:rPr lang="en-US" sz="1600" b="0" i="0" u="none" strike="noStrike" dirty="0" smtClean="0">
                          <a:solidFill>
                            <a:schemeClr val="bg1">
                              <a:alpha val="99000"/>
                            </a:schemeClr>
                          </a:solidFill>
                          <a:effectLst/>
                          <a:latin typeface="+mn-lt"/>
                        </a:rPr>
                        <a:t> Marketing</a:t>
                      </a:r>
                      <a:endParaRPr lang="en-US" sz="1600" b="0" i="0" u="none" strike="noStrike" dirty="0">
                        <a:solidFill>
                          <a:schemeClr val="bg1">
                            <a:alpha val="99000"/>
                          </a:schemeClr>
                        </a:solidFill>
                        <a:effectLst/>
                        <a:latin typeface="+mn-lt"/>
                      </a:endParaRPr>
                    </a:p>
                  </a:txBody>
                  <a:tcPr marL="173482" marR="173482" marT="130048" marB="650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c>
                  <a:txBody>
                    <a:bodyPr/>
                    <a:lstStyle/>
                    <a:p>
                      <a:pPr algn="l" fontAlgn="b">
                        <a:spcAft>
                          <a:spcPts val="300"/>
                        </a:spcAft>
                      </a:pPr>
                      <a:r>
                        <a:rPr lang="en-US" sz="1600" b="0" i="0" u="none" strike="noStrike" dirty="0" smtClean="0">
                          <a:solidFill>
                            <a:schemeClr val="bg1">
                              <a:alpha val="99000"/>
                            </a:schemeClr>
                          </a:solidFill>
                          <a:effectLst/>
                          <a:latin typeface="+mn-lt"/>
                        </a:rPr>
                        <a:t>Mailing </a:t>
                      </a:r>
                      <a:r>
                        <a:rPr lang="en-US" sz="1600" b="0" i="0" u="none" strike="noStrike" dirty="0">
                          <a:solidFill>
                            <a:schemeClr val="bg1">
                              <a:alpha val="99000"/>
                            </a:schemeClr>
                          </a:solidFill>
                          <a:effectLst/>
                          <a:latin typeface="+mn-lt"/>
                        </a:rPr>
                        <a:t>lists for Marketing campaigns </a:t>
                      </a:r>
                      <a:endParaRPr lang="en-US" sz="1600" b="0" i="0" u="none" strike="noStrike" dirty="0" smtClean="0">
                        <a:solidFill>
                          <a:schemeClr val="bg1">
                            <a:alpha val="99000"/>
                          </a:schemeClr>
                        </a:solidFill>
                        <a:effectLst/>
                        <a:latin typeface="+mn-lt"/>
                      </a:endParaRPr>
                    </a:p>
                    <a:p>
                      <a:pPr algn="l" fontAlgn="b">
                        <a:spcAft>
                          <a:spcPts val="300"/>
                        </a:spcAft>
                      </a:pPr>
                      <a:r>
                        <a:rPr lang="en-US" sz="1600" b="0" i="0" u="none" strike="noStrike" dirty="0" smtClean="0">
                          <a:solidFill>
                            <a:schemeClr val="bg1">
                              <a:alpha val="99000"/>
                            </a:schemeClr>
                          </a:solidFill>
                          <a:effectLst/>
                          <a:latin typeface="+mn-lt"/>
                        </a:rPr>
                        <a:t>Demand </a:t>
                      </a:r>
                      <a:r>
                        <a:rPr lang="en-US" sz="1600" b="0" i="0" u="none" strike="noStrike" dirty="0">
                          <a:solidFill>
                            <a:schemeClr val="bg1">
                              <a:alpha val="99000"/>
                            </a:schemeClr>
                          </a:solidFill>
                          <a:effectLst/>
                          <a:latin typeface="+mn-lt"/>
                        </a:rPr>
                        <a:t>Planning based on consumer </a:t>
                      </a:r>
                      <a:r>
                        <a:rPr lang="en-US" sz="1600" b="0" i="0" u="none" strike="noStrike" dirty="0" smtClean="0">
                          <a:solidFill>
                            <a:schemeClr val="bg1">
                              <a:alpha val="99000"/>
                            </a:schemeClr>
                          </a:solidFill>
                          <a:effectLst/>
                          <a:latin typeface="+mn-lt"/>
                        </a:rPr>
                        <a:t/>
                      </a:r>
                      <a:br>
                        <a:rPr lang="en-US" sz="1600" b="0" i="0" u="none" strike="noStrike" dirty="0" smtClean="0">
                          <a:solidFill>
                            <a:schemeClr val="bg1">
                              <a:alpha val="99000"/>
                            </a:schemeClr>
                          </a:solidFill>
                          <a:effectLst/>
                          <a:latin typeface="+mn-lt"/>
                        </a:rPr>
                      </a:br>
                      <a:r>
                        <a:rPr lang="en-US" sz="1600" b="0" i="0" u="none" strike="noStrike" dirty="0" smtClean="0">
                          <a:solidFill>
                            <a:schemeClr val="bg1">
                              <a:alpha val="99000"/>
                            </a:schemeClr>
                          </a:solidFill>
                          <a:effectLst/>
                          <a:latin typeface="+mn-lt"/>
                        </a:rPr>
                        <a:t>expenditure data</a:t>
                      </a:r>
                    </a:p>
                    <a:p>
                      <a:pPr algn="l" fontAlgn="b">
                        <a:spcAft>
                          <a:spcPts val="300"/>
                        </a:spcAft>
                      </a:pPr>
                      <a:r>
                        <a:rPr lang="en-US" sz="1600" b="0" i="0" u="none" strike="noStrike" dirty="0" smtClean="0">
                          <a:solidFill>
                            <a:schemeClr val="bg1">
                              <a:alpha val="99000"/>
                            </a:schemeClr>
                          </a:solidFill>
                          <a:effectLst/>
                          <a:latin typeface="+mn-lt"/>
                        </a:rPr>
                        <a:t>Address verification</a:t>
                      </a:r>
                    </a:p>
                    <a:p>
                      <a:pPr algn="l" fontAlgn="b">
                        <a:spcAft>
                          <a:spcPts val="300"/>
                        </a:spcAft>
                      </a:pPr>
                      <a:r>
                        <a:rPr lang="en-US" sz="1600" b="0" i="0" u="none" strike="noStrike" dirty="0" smtClean="0">
                          <a:solidFill>
                            <a:schemeClr val="bg1">
                              <a:alpha val="99000"/>
                            </a:schemeClr>
                          </a:solidFill>
                          <a:effectLst/>
                          <a:latin typeface="+mn-lt"/>
                        </a:rPr>
                        <a:t>Tax </a:t>
                      </a:r>
                      <a:r>
                        <a:rPr lang="en-US" sz="1600" b="0" i="0" u="none" strike="noStrike" dirty="0">
                          <a:solidFill>
                            <a:schemeClr val="bg1">
                              <a:alpha val="99000"/>
                            </a:schemeClr>
                          </a:solidFill>
                          <a:effectLst/>
                          <a:latin typeface="+mn-lt"/>
                        </a:rPr>
                        <a:t>codes and Fraud detection</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r>
              <a:tr h="970747">
                <a:tc>
                  <a:txBody>
                    <a:bodyPr/>
                    <a:lstStyle/>
                    <a:p>
                      <a:pPr algn="l" fontAlgn="b"/>
                      <a:r>
                        <a:rPr lang="en-US" sz="2000" b="0" i="0" u="none" strike="noStrike" dirty="0">
                          <a:solidFill>
                            <a:schemeClr val="bg1">
                              <a:alpha val="99000"/>
                            </a:schemeClr>
                          </a:solidFill>
                          <a:effectLst/>
                          <a:latin typeface="+mn-lt"/>
                        </a:rPr>
                        <a:t>Environment/Weather</a:t>
                      </a:r>
                    </a:p>
                  </a:txBody>
                  <a:tcPr marL="173482" marR="173482" marT="130048" marB="6502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chemeClr val="bg1">
                              <a:alpha val="99000"/>
                            </a:schemeClr>
                          </a:solidFill>
                          <a:effectLst/>
                          <a:latin typeface="+mn-lt"/>
                        </a:rPr>
                        <a:t>EEA, UN, Weather </a:t>
                      </a:r>
                      <a:r>
                        <a:rPr lang="en-US" sz="1600" b="0" i="0" u="none" strike="noStrike" dirty="0" smtClean="0">
                          <a:solidFill>
                            <a:schemeClr val="bg1">
                              <a:alpha val="99000"/>
                            </a:schemeClr>
                          </a:solidFill>
                          <a:effectLst/>
                          <a:latin typeface="+mn-lt"/>
                        </a:rPr>
                        <a:t/>
                      </a:r>
                      <a:br>
                        <a:rPr lang="en-US" sz="1600" b="0" i="0" u="none" strike="noStrike" dirty="0" smtClean="0">
                          <a:solidFill>
                            <a:schemeClr val="bg1">
                              <a:alpha val="99000"/>
                            </a:schemeClr>
                          </a:solidFill>
                          <a:effectLst/>
                          <a:latin typeface="+mn-lt"/>
                        </a:rPr>
                      </a:br>
                      <a:r>
                        <a:rPr lang="en-US" sz="1600" b="0" i="0" u="none" strike="noStrike" dirty="0" smtClean="0">
                          <a:solidFill>
                            <a:schemeClr val="bg1">
                              <a:alpha val="99000"/>
                            </a:schemeClr>
                          </a:solidFill>
                          <a:effectLst/>
                          <a:latin typeface="+mn-lt"/>
                        </a:rPr>
                        <a:t>Central</a:t>
                      </a:r>
                      <a:r>
                        <a:rPr lang="en-US" sz="1600" b="0" i="0" u="none" strike="noStrike" dirty="0">
                          <a:solidFill>
                            <a:schemeClr val="bg1">
                              <a:alpha val="99000"/>
                            </a:schemeClr>
                          </a:solidFill>
                          <a:effectLst/>
                          <a:latin typeface="+mn-lt"/>
                        </a:rPr>
                        <a:t>, WeatherBug</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Demand </a:t>
                      </a:r>
                      <a:r>
                        <a:rPr lang="en-US" sz="1600" b="0" i="0" u="none" strike="noStrike" kern="1200" dirty="0">
                          <a:solidFill>
                            <a:schemeClr val="bg1">
                              <a:alpha val="99000"/>
                            </a:schemeClr>
                          </a:solidFill>
                          <a:effectLst/>
                          <a:latin typeface="+mn-lt"/>
                          <a:ea typeface="+mn-ea"/>
                          <a:cs typeface="+mn-cs"/>
                        </a:rPr>
                        <a:t>Planning based on </a:t>
                      </a:r>
                      <a:r>
                        <a:rPr lang="en-US" sz="1600" b="0" i="0" u="none" strike="noStrike" kern="1200" dirty="0" smtClean="0">
                          <a:solidFill>
                            <a:schemeClr val="bg1">
                              <a:alpha val="99000"/>
                            </a:schemeClr>
                          </a:solidFill>
                          <a:effectLst/>
                          <a:latin typeface="+mn-lt"/>
                          <a:ea typeface="+mn-ea"/>
                          <a:cs typeface="+mn-cs"/>
                        </a:rPr>
                        <a:t>Weather</a:t>
                      </a:r>
                      <a:r>
                        <a:rPr lang="en-US" sz="1600" b="0" i="0" u="none" strike="noStrike" kern="1200" baseline="0" dirty="0" smtClean="0">
                          <a:solidFill>
                            <a:schemeClr val="bg1">
                              <a:alpha val="99000"/>
                            </a:schemeClr>
                          </a:solidFill>
                          <a:effectLst/>
                          <a:latin typeface="+mn-lt"/>
                          <a:ea typeface="+mn-ea"/>
                          <a:cs typeface="+mn-cs"/>
                        </a:rPr>
                        <a:t> </a:t>
                      </a:r>
                    </a:p>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Weather </a:t>
                      </a:r>
                      <a:r>
                        <a:rPr lang="en-US" sz="1600" b="0" i="0" u="none" strike="noStrike" kern="1200" dirty="0">
                          <a:solidFill>
                            <a:schemeClr val="bg1">
                              <a:alpha val="99000"/>
                            </a:schemeClr>
                          </a:solidFill>
                          <a:effectLst/>
                          <a:latin typeface="+mn-lt"/>
                          <a:ea typeface="+mn-ea"/>
                          <a:cs typeface="+mn-cs"/>
                        </a:rPr>
                        <a:t>patterns, forecasts for shipping </a:t>
                      </a:r>
                      <a:r>
                        <a:rPr lang="en-US" sz="1600" b="0" i="0" u="none" strike="noStrike" kern="1200" dirty="0" err="1" smtClean="0">
                          <a:solidFill>
                            <a:schemeClr val="bg1">
                              <a:alpha val="99000"/>
                            </a:schemeClr>
                          </a:solidFill>
                          <a:effectLst/>
                          <a:latin typeface="+mn-lt"/>
                          <a:ea typeface="+mn-ea"/>
                          <a:cs typeface="+mn-cs"/>
                        </a:rPr>
                        <a:t>leadtimes</a:t>
                      </a:r>
                      <a:endParaRPr lang="en-US" sz="1600" b="0" i="0" u="none" strike="noStrike" kern="1200" dirty="0">
                        <a:solidFill>
                          <a:schemeClr val="bg1">
                            <a:alpha val="99000"/>
                          </a:schemeClr>
                        </a:solidFill>
                        <a:effectLst/>
                        <a:latin typeface="+mn-lt"/>
                        <a:ea typeface="+mn-ea"/>
                        <a:cs typeface="+mn-cs"/>
                      </a:endParaRPr>
                    </a:p>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Environment </a:t>
                      </a:r>
                      <a:r>
                        <a:rPr lang="en-US" sz="1600" b="0" i="0" u="none" strike="noStrike" kern="1200" dirty="0">
                          <a:solidFill>
                            <a:schemeClr val="bg1">
                              <a:alpha val="99000"/>
                            </a:schemeClr>
                          </a:solidFill>
                          <a:effectLst/>
                          <a:latin typeface="+mn-lt"/>
                          <a:ea typeface="+mn-ea"/>
                          <a:cs typeface="+mn-cs"/>
                        </a:rPr>
                        <a:t>quality by region for travel planning</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425141">
                <a:tc>
                  <a:txBody>
                    <a:bodyPr/>
                    <a:lstStyle/>
                    <a:p>
                      <a:pPr algn="l" fontAlgn="b"/>
                      <a:r>
                        <a:rPr lang="en-US" sz="2000" b="0" i="0" u="none" strike="noStrike" dirty="0">
                          <a:solidFill>
                            <a:schemeClr val="bg1">
                              <a:alpha val="99000"/>
                            </a:schemeClr>
                          </a:solidFill>
                          <a:effectLst/>
                          <a:latin typeface="+mn-lt"/>
                        </a:rPr>
                        <a:t>Financial </a:t>
                      </a:r>
                    </a:p>
                  </a:txBody>
                  <a:tcPr marL="173482" marR="173482" marT="130048" marB="6502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c>
                  <a:txBody>
                    <a:bodyPr/>
                    <a:lstStyle/>
                    <a:p>
                      <a:pPr algn="l" fontAlgn="b"/>
                      <a:r>
                        <a:rPr lang="en-US" sz="1600" b="0" i="0" u="none" strike="noStrike" dirty="0" err="1">
                          <a:solidFill>
                            <a:schemeClr val="bg1">
                              <a:alpha val="99000"/>
                            </a:schemeClr>
                          </a:solidFill>
                          <a:effectLst/>
                          <a:latin typeface="+mn-lt"/>
                        </a:rPr>
                        <a:t>BarChart</a:t>
                      </a:r>
                      <a:r>
                        <a:rPr lang="en-US" sz="1600" b="0" i="0" u="none" strike="noStrike" dirty="0">
                          <a:solidFill>
                            <a:schemeClr val="bg1">
                              <a:alpha val="99000"/>
                            </a:schemeClr>
                          </a:solidFill>
                          <a:effectLst/>
                          <a:latin typeface="+mn-lt"/>
                        </a:rPr>
                        <a:t>, </a:t>
                      </a:r>
                      <a:r>
                        <a:rPr lang="en-US" sz="1600" b="0" i="0" u="none" strike="noStrike" dirty="0" err="1">
                          <a:solidFill>
                            <a:schemeClr val="bg1">
                              <a:alpha val="99000"/>
                            </a:schemeClr>
                          </a:solidFill>
                          <a:effectLst/>
                          <a:latin typeface="+mn-lt"/>
                        </a:rPr>
                        <a:t>Xignite</a:t>
                      </a:r>
                      <a:r>
                        <a:rPr lang="en-US" sz="1600" b="0" i="0" u="none" strike="noStrike" dirty="0">
                          <a:solidFill>
                            <a:schemeClr val="bg1">
                              <a:alpha val="99000"/>
                            </a:schemeClr>
                          </a:solidFill>
                          <a:effectLst/>
                          <a:latin typeface="+mn-lt"/>
                        </a:rPr>
                        <a:t>, </a:t>
                      </a:r>
                      <a:r>
                        <a:rPr lang="en-US" sz="1600" b="0" i="0" u="none" strike="noStrike" dirty="0" smtClean="0">
                          <a:solidFill>
                            <a:schemeClr val="bg1">
                              <a:alpha val="99000"/>
                            </a:schemeClr>
                          </a:solidFill>
                          <a:effectLst/>
                          <a:latin typeface="+mn-lt"/>
                        </a:rPr>
                        <a:t>UN, CDYNE,</a:t>
                      </a:r>
                      <a:r>
                        <a:rPr lang="en-US" sz="1600" b="0" i="0" u="none" strike="noStrike" baseline="0" dirty="0" smtClean="0">
                          <a:solidFill>
                            <a:schemeClr val="bg1">
                              <a:alpha val="99000"/>
                            </a:schemeClr>
                          </a:solidFill>
                          <a:effectLst/>
                          <a:latin typeface="+mn-lt"/>
                        </a:rPr>
                        <a:t> CCH, Wolfram Alpha</a:t>
                      </a:r>
                      <a:endParaRPr lang="en-US" sz="1600" b="0" i="0" u="none" strike="noStrike" dirty="0">
                        <a:solidFill>
                          <a:schemeClr val="bg1">
                            <a:alpha val="99000"/>
                          </a:schemeClr>
                        </a:solidFill>
                        <a:effectLst/>
                        <a:latin typeface="+mn-lt"/>
                      </a:endParaRPr>
                    </a:p>
                  </a:txBody>
                  <a:tcPr marL="173482" marR="173482" marT="130048" marB="650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c>
                  <a:txBody>
                    <a:bodyPr/>
                    <a:lstStyle/>
                    <a:p>
                      <a:pPr marL="0" algn="l" defTabSz="914400" rtl="0" eaLnBrk="1" fontAlgn="b" latinLnBrk="0" hangingPunct="1">
                        <a:spcAft>
                          <a:spcPts val="300"/>
                        </a:spcAft>
                      </a:pPr>
                      <a:r>
                        <a:rPr lang="en-US" sz="1600" b="0" i="0" u="none" strike="noStrike" kern="1200" dirty="0" err="1" smtClean="0">
                          <a:solidFill>
                            <a:schemeClr val="bg1">
                              <a:alpha val="99000"/>
                            </a:schemeClr>
                          </a:solidFill>
                          <a:effectLst/>
                          <a:latin typeface="+mn-lt"/>
                          <a:ea typeface="+mn-ea"/>
                          <a:cs typeface="+mn-cs"/>
                        </a:rPr>
                        <a:t>Realtime</a:t>
                      </a:r>
                      <a:r>
                        <a:rPr lang="en-US" sz="1600" b="0" i="0" u="none" strike="noStrike" kern="1200" dirty="0" smtClean="0">
                          <a:solidFill>
                            <a:schemeClr val="bg1">
                              <a:alpha val="99000"/>
                            </a:schemeClr>
                          </a:solidFill>
                          <a:effectLst/>
                          <a:latin typeface="+mn-lt"/>
                          <a:ea typeface="+mn-ea"/>
                          <a:cs typeface="+mn-cs"/>
                        </a:rPr>
                        <a:t> </a:t>
                      </a:r>
                      <a:r>
                        <a:rPr lang="en-US" sz="1600" b="0" i="0" u="none" strike="noStrike" kern="1200" dirty="0">
                          <a:solidFill>
                            <a:schemeClr val="bg1">
                              <a:alpha val="99000"/>
                            </a:schemeClr>
                          </a:solidFill>
                          <a:effectLst/>
                          <a:latin typeface="+mn-lt"/>
                          <a:ea typeface="+mn-ea"/>
                          <a:cs typeface="+mn-cs"/>
                        </a:rPr>
                        <a:t>Stock, mutual funds, futures </a:t>
                      </a:r>
                      <a:r>
                        <a:rPr lang="en-US" sz="1600" b="0" i="0" u="none" strike="noStrike" kern="1200" dirty="0" smtClean="0">
                          <a:solidFill>
                            <a:schemeClr val="bg1">
                              <a:alpha val="99000"/>
                            </a:schemeClr>
                          </a:solidFill>
                          <a:effectLst/>
                          <a:latin typeface="+mn-lt"/>
                          <a:ea typeface="+mn-ea"/>
                          <a:cs typeface="+mn-cs"/>
                        </a:rPr>
                        <a:t/>
                      </a:r>
                      <a:br>
                        <a:rPr lang="en-US" sz="1600" b="0" i="0" u="none" strike="noStrike" kern="1200" dirty="0" smtClean="0">
                          <a:solidFill>
                            <a:schemeClr val="bg1">
                              <a:alpha val="99000"/>
                            </a:schemeClr>
                          </a:solidFill>
                          <a:effectLst/>
                          <a:latin typeface="+mn-lt"/>
                          <a:ea typeface="+mn-ea"/>
                          <a:cs typeface="+mn-cs"/>
                        </a:rPr>
                      </a:br>
                      <a:r>
                        <a:rPr lang="en-US" sz="1600" b="0" i="0" u="none" strike="noStrike" kern="1200" dirty="0" smtClean="0">
                          <a:solidFill>
                            <a:schemeClr val="bg1">
                              <a:alpha val="99000"/>
                            </a:schemeClr>
                          </a:solidFill>
                          <a:effectLst/>
                          <a:latin typeface="+mn-lt"/>
                          <a:ea typeface="+mn-ea"/>
                          <a:cs typeface="+mn-cs"/>
                        </a:rPr>
                        <a:t>in for </a:t>
                      </a:r>
                      <a:r>
                        <a:rPr lang="en-US" sz="1600" b="0" i="0" u="none" strike="noStrike" kern="1200" dirty="0">
                          <a:solidFill>
                            <a:schemeClr val="bg1">
                              <a:alpha val="99000"/>
                            </a:schemeClr>
                          </a:solidFill>
                          <a:effectLst/>
                          <a:latin typeface="+mn-lt"/>
                          <a:ea typeface="+mn-ea"/>
                          <a:cs typeface="+mn-cs"/>
                        </a:rPr>
                        <a:t>for financial </a:t>
                      </a:r>
                      <a:r>
                        <a:rPr lang="en-US" sz="1600" b="0" i="0" u="none" strike="noStrike" kern="1200" dirty="0" smtClean="0">
                          <a:solidFill>
                            <a:schemeClr val="bg1">
                              <a:alpha val="99000"/>
                            </a:schemeClr>
                          </a:solidFill>
                          <a:effectLst/>
                          <a:latin typeface="+mn-lt"/>
                          <a:ea typeface="+mn-ea"/>
                          <a:cs typeface="+mn-cs"/>
                        </a:rPr>
                        <a:t>applications</a:t>
                      </a:r>
                    </a:p>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Currency </a:t>
                      </a:r>
                      <a:r>
                        <a:rPr lang="en-US" sz="1600" b="0" i="0" u="none" strike="noStrike" kern="1200" dirty="0">
                          <a:solidFill>
                            <a:schemeClr val="bg1">
                              <a:alpha val="99000"/>
                            </a:schemeClr>
                          </a:solidFill>
                          <a:effectLst/>
                          <a:latin typeface="+mn-lt"/>
                          <a:ea typeface="+mn-ea"/>
                          <a:cs typeface="+mn-cs"/>
                        </a:rPr>
                        <a:t>conversions for foreign </a:t>
                      </a:r>
                      <a:r>
                        <a:rPr lang="en-US" sz="1600" b="0" i="0" u="none" strike="noStrike" kern="1200" dirty="0" smtClean="0">
                          <a:solidFill>
                            <a:schemeClr val="bg1">
                              <a:alpha val="99000"/>
                            </a:schemeClr>
                          </a:solidFill>
                          <a:effectLst/>
                          <a:latin typeface="+mn-lt"/>
                          <a:ea typeface="+mn-ea"/>
                          <a:cs typeface="+mn-cs"/>
                        </a:rPr>
                        <a:t>transactions</a:t>
                      </a:r>
                    </a:p>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Credit </a:t>
                      </a:r>
                      <a:r>
                        <a:rPr lang="en-US" sz="1600" b="0" i="0" u="none" strike="noStrike" kern="1200" dirty="0">
                          <a:solidFill>
                            <a:schemeClr val="bg1">
                              <a:alpha val="99000"/>
                            </a:schemeClr>
                          </a:solidFill>
                          <a:effectLst/>
                          <a:latin typeface="+mn-lt"/>
                          <a:ea typeface="+mn-ea"/>
                          <a:cs typeface="+mn-cs"/>
                        </a:rPr>
                        <a:t>rating and Risk ratings for business </a:t>
                      </a:r>
                      <a:r>
                        <a:rPr lang="en-US" sz="1600" b="0" i="0" u="none" strike="noStrike" kern="1200" dirty="0" smtClean="0">
                          <a:solidFill>
                            <a:schemeClr val="bg1">
                              <a:alpha val="99000"/>
                            </a:schemeClr>
                          </a:solidFill>
                          <a:effectLst/>
                          <a:latin typeface="+mn-lt"/>
                          <a:ea typeface="+mn-ea"/>
                          <a:cs typeface="+mn-cs"/>
                        </a:rPr>
                        <a:t/>
                      </a:r>
                      <a:br>
                        <a:rPr lang="en-US" sz="1600" b="0" i="0" u="none" strike="noStrike" kern="1200" dirty="0" smtClean="0">
                          <a:solidFill>
                            <a:schemeClr val="bg1">
                              <a:alpha val="99000"/>
                            </a:schemeClr>
                          </a:solidFill>
                          <a:effectLst/>
                          <a:latin typeface="+mn-lt"/>
                          <a:ea typeface="+mn-ea"/>
                          <a:cs typeface="+mn-cs"/>
                        </a:rPr>
                      </a:br>
                      <a:r>
                        <a:rPr lang="en-US" sz="1600" b="0" i="0" u="none" strike="noStrike" kern="1200" dirty="0" smtClean="0">
                          <a:solidFill>
                            <a:schemeClr val="bg1">
                              <a:alpha val="99000"/>
                            </a:schemeClr>
                          </a:solidFill>
                          <a:effectLst/>
                          <a:latin typeface="+mn-lt"/>
                          <a:ea typeface="+mn-ea"/>
                          <a:cs typeface="+mn-cs"/>
                        </a:rPr>
                        <a:t>transactions </a:t>
                      </a:r>
                      <a:r>
                        <a:rPr lang="en-US" sz="1600" b="0" i="0" u="none" strike="noStrike" kern="1200" dirty="0">
                          <a:solidFill>
                            <a:schemeClr val="bg1">
                              <a:alpha val="99000"/>
                            </a:schemeClr>
                          </a:solidFill>
                          <a:effectLst/>
                          <a:latin typeface="+mn-lt"/>
                          <a:ea typeface="+mn-ea"/>
                          <a:cs typeface="+mn-cs"/>
                        </a:rPr>
                        <a:t>and supplier/customer ranking</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r>
              <a:tr h="1197945">
                <a:tc>
                  <a:txBody>
                    <a:bodyPr/>
                    <a:lstStyle/>
                    <a:p>
                      <a:pPr algn="l" fontAlgn="b"/>
                      <a:r>
                        <a:rPr lang="en-US" sz="2000" b="0" i="0" u="none" strike="noStrike" dirty="0" err="1" smtClean="0">
                          <a:solidFill>
                            <a:schemeClr val="bg1">
                              <a:alpha val="99000"/>
                            </a:schemeClr>
                          </a:solidFill>
                          <a:effectLst/>
                          <a:latin typeface="+mn-lt"/>
                        </a:rPr>
                        <a:t>GeoSpatial</a:t>
                      </a:r>
                      <a:r>
                        <a:rPr lang="en-US" sz="2000" b="0" i="0" u="none" strike="noStrike" dirty="0" smtClean="0">
                          <a:solidFill>
                            <a:schemeClr val="bg1">
                              <a:alpha val="99000"/>
                            </a:schemeClr>
                          </a:solidFill>
                          <a:effectLst/>
                          <a:latin typeface="+mn-lt"/>
                        </a:rPr>
                        <a:t>/Location Based Services</a:t>
                      </a:r>
                      <a:endParaRPr lang="en-US" sz="2000" b="0" i="0" u="none" strike="noStrike" dirty="0">
                        <a:solidFill>
                          <a:schemeClr val="bg1">
                            <a:alpha val="99000"/>
                          </a:schemeClr>
                        </a:solidFill>
                        <a:effectLst/>
                        <a:latin typeface="+mn-lt"/>
                      </a:endParaRPr>
                    </a:p>
                  </a:txBody>
                  <a:tcPr marL="173482" marR="173482" marT="130048" marB="6502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chemeClr val="bg1">
                              <a:alpha val="99000"/>
                            </a:schemeClr>
                          </a:solidFill>
                          <a:effectLst/>
                          <a:latin typeface="+mn-lt"/>
                        </a:rPr>
                        <a:t>Zillow, </a:t>
                      </a:r>
                      <a:r>
                        <a:rPr lang="en-US" sz="1600" b="0" i="0" u="none" strike="noStrike" dirty="0" smtClean="0">
                          <a:solidFill>
                            <a:schemeClr val="bg1">
                              <a:alpha val="99000"/>
                            </a:schemeClr>
                          </a:solidFill>
                          <a:effectLst/>
                          <a:latin typeface="+mn-lt"/>
                        </a:rPr>
                        <a:t>ESRI, </a:t>
                      </a:r>
                      <a:r>
                        <a:rPr lang="en-US" sz="1600" b="0" i="0" u="none" strike="noStrike" dirty="0" err="1" smtClean="0">
                          <a:solidFill>
                            <a:schemeClr val="bg1">
                              <a:alpha val="99000"/>
                            </a:schemeClr>
                          </a:solidFill>
                          <a:effectLst/>
                          <a:latin typeface="+mn-lt"/>
                        </a:rPr>
                        <a:t>Alteryx</a:t>
                      </a:r>
                      <a:r>
                        <a:rPr lang="en-US" sz="1600" b="0" i="0" u="none" strike="noStrike" dirty="0">
                          <a:solidFill>
                            <a:schemeClr val="bg1">
                              <a:alpha val="99000"/>
                            </a:schemeClr>
                          </a:solidFill>
                          <a:effectLst/>
                          <a:latin typeface="+mn-lt"/>
                        </a:rPr>
                        <a:t>, </a:t>
                      </a:r>
                      <a:r>
                        <a:rPr lang="en-US" sz="1600" b="0" i="0" u="none" strike="noStrike" dirty="0" smtClean="0">
                          <a:solidFill>
                            <a:schemeClr val="bg1">
                              <a:alpha val="99000"/>
                            </a:schemeClr>
                          </a:solidFill>
                          <a:effectLst/>
                          <a:latin typeface="+mn-lt"/>
                        </a:rPr>
                        <a:t>Boundary Solutions, </a:t>
                      </a:r>
                      <a:r>
                        <a:rPr lang="en-US" sz="1600" b="0" i="0" u="none" strike="noStrike" dirty="0" err="1">
                          <a:solidFill>
                            <a:schemeClr val="bg1">
                              <a:alpha val="99000"/>
                            </a:schemeClr>
                          </a:solidFill>
                          <a:effectLst/>
                          <a:latin typeface="+mn-lt"/>
                        </a:rPr>
                        <a:t>DigitalGlobe</a:t>
                      </a:r>
                      <a:r>
                        <a:rPr lang="en-US" sz="1600" b="0" i="0" u="none" strike="noStrike" dirty="0">
                          <a:solidFill>
                            <a:schemeClr val="bg1">
                              <a:alpha val="99000"/>
                            </a:schemeClr>
                          </a:solidFill>
                          <a:effectLst/>
                          <a:latin typeface="+mn-lt"/>
                        </a:rPr>
                        <a:t>, OnTerra</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Mapping </a:t>
                      </a:r>
                      <a:r>
                        <a:rPr lang="en-US" sz="1600" b="0" i="0" u="none" strike="noStrike" kern="1200" dirty="0">
                          <a:solidFill>
                            <a:schemeClr val="bg1">
                              <a:alpha val="99000"/>
                            </a:schemeClr>
                          </a:solidFill>
                          <a:effectLst/>
                          <a:latin typeface="+mn-lt"/>
                          <a:ea typeface="+mn-ea"/>
                          <a:cs typeface="+mn-cs"/>
                        </a:rPr>
                        <a:t>data for various mapping </a:t>
                      </a:r>
                      <a:r>
                        <a:rPr lang="en-US" sz="1600" b="0" i="0" u="none" strike="noStrike" kern="1200" dirty="0" smtClean="0">
                          <a:solidFill>
                            <a:schemeClr val="bg1">
                              <a:alpha val="99000"/>
                            </a:schemeClr>
                          </a:solidFill>
                          <a:effectLst/>
                          <a:latin typeface="+mn-lt"/>
                          <a:ea typeface="+mn-ea"/>
                          <a:cs typeface="+mn-cs"/>
                        </a:rPr>
                        <a:t>applications</a:t>
                      </a:r>
                    </a:p>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Home </a:t>
                      </a:r>
                      <a:r>
                        <a:rPr lang="en-US" sz="1600" b="0" i="0" u="none" strike="noStrike" kern="1200" dirty="0">
                          <a:solidFill>
                            <a:schemeClr val="bg1">
                              <a:alpha val="99000"/>
                            </a:schemeClr>
                          </a:solidFill>
                          <a:effectLst/>
                          <a:latin typeface="+mn-lt"/>
                          <a:ea typeface="+mn-ea"/>
                          <a:cs typeface="+mn-cs"/>
                        </a:rPr>
                        <a:t>prices, demographic </a:t>
                      </a:r>
                      <a:r>
                        <a:rPr lang="en-US" sz="1600" b="0" i="0" u="none" strike="noStrike" kern="1200" dirty="0" smtClean="0">
                          <a:solidFill>
                            <a:schemeClr val="bg1">
                              <a:alpha val="99000"/>
                            </a:schemeClr>
                          </a:solidFill>
                          <a:effectLst/>
                          <a:latin typeface="+mn-lt"/>
                          <a:ea typeface="+mn-ea"/>
                          <a:cs typeface="+mn-cs"/>
                        </a:rPr>
                        <a:t/>
                      </a:r>
                      <a:br>
                        <a:rPr lang="en-US" sz="1600" b="0" i="0" u="none" strike="noStrike" kern="1200" dirty="0" smtClean="0">
                          <a:solidFill>
                            <a:schemeClr val="bg1">
                              <a:alpha val="99000"/>
                            </a:schemeClr>
                          </a:solidFill>
                          <a:effectLst/>
                          <a:latin typeface="+mn-lt"/>
                          <a:ea typeface="+mn-ea"/>
                          <a:cs typeface="+mn-cs"/>
                        </a:rPr>
                      </a:br>
                      <a:r>
                        <a:rPr lang="en-US" sz="1600" b="0" i="0" u="none" strike="noStrike" kern="1200" dirty="0" smtClean="0">
                          <a:solidFill>
                            <a:schemeClr val="bg1">
                              <a:alpha val="99000"/>
                            </a:schemeClr>
                          </a:solidFill>
                          <a:effectLst/>
                          <a:latin typeface="+mn-lt"/>
                          <a:ea typeface="+mn-ea"/>
                          <a:cs typeface="+mn-cs"/>
                        </a:rPr>
                        <a:t>and </a:t>
                      </a:r>
                      <a:r>
                        <a:rPr lang="en-US" sz="1600" b="0" i="0" u="none" strike="noStrike" kern="1200" dirty="0">
                          <a:solidFill>
                            <a:schemeClr val="bg1">
                              <a:alpha val="99000"/>
                            </a:schemeClr>
                          </a:solidFill>
                          <a:effectLst/>
                          <a:latin typeface="+mn-lt"/>
                          <a:ea typeface="+mn-ea"/>
                          <a:cs typeface="+mn-cs"/>
                        </a:rPr>
                        <a:t>maps for </a:t>
                      </a:r>
                      <a:r>
                        <a:rPr lang="en-US" sz="1600" b="0" i="0" u="none" strike="noStrike" kern="1200" dirty="0" smtClean="0">
                          <a:solidFill>
                            <a:schemeClr val="bg1">
                              <a:alpha val="99000"/>
                            </a:schemeClr>
                          </a:solidFill>
                          <a:effectLst/>
                          <a:latin typeface="+mn-lt"/>
                          <a:ea typeface="+mn-ea"/>
                          <a:cs typeface="+mn-cs"/>
                        </a:rPr>
                        <a:t>mapping</a:t>
                      </a:r>
                      <a:r>
                        <a:rPr lang="en-US" sz="1600" b="0" i="0" u="none" strike="noStrike" kern="1200" baseline="0" dirty="0" smtClean="0">
                          <a:solidFill>
                            <a:schemeClr val="bg1">
                              <a:alpha val="99000"/>
                            </a:schemeClr>
                          </a:solidFill>
                          <a:effectLst/>
                          <a:latin typeface="+mn-lt"/>
                          <a:ea typeface="+mn-ea"/>
                          <a:cs typeface="+mn-cs"/>
                        </a:rPr>
                        <a:t> </a:t>
                      </a:r>
                      <a:r>
                        <a:rPr lang="en-US" sz="1600" b="0" i="0" u="none" strike="noStrike" kern="1200" dirty="0" err="1" smtClean="0">
                          <a:solidFill>
                            <a:schemeClr val="bg1">
                              <a:alpha val="99000"/>
                            </a:schemeClr>
                          </a:solidFill>
                          <a:effectLst/>
                          <a:latin typeface="+mn-lt"/>
                          <a:ea typeface="+mn-ea"/>
                          <a:cs typeface="+mn-cs"/>
                        </a:rPr>
                        <a:t>applictions</a:t>
                      </a:r>
                      <a:endParaRPr lang="en-US" sz="1600" b="0" i="0" u="none" strike="noStrike" kern="1200" dirty="0">
                        <a:solidFill>
                          <a:schemeClr val="bg1">
                            <a:alpha val="99000"/>
                          </a:schemeClr>
                        </a:solidFill>
                        <a:effectLst/>
                        <a:latin typeface="+mn-lt"/>
                        <a:ea typeface="+mn-ea"/>
                        <a:cs typeface="+mn-cs"/>
                      </a:endParaRPr>
                    </a:p>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Mobile </a:t>
                      </a:r>
                      <a:r>
                        <a:rPr lang="en-US" sz="1600" b="0" i="0" u="none" strike="noStrike" kern="1200" dirty="0">
                          <a:solidFill>
                            <a:schemeClr val="bg1">
                              <a:alpha val="99000"/>
                            </a:schemeClr>
                          </a:solidFill>
                          <a:effectLst/>
                          <a:latin typeface="+mn-lt"/>
                          <a:ea typeface="+mn-ea"/>
                          <a:cs typeface="+mn-cs"/>
                        </a:rPr>
                        <a:t>applications showcasing local information</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338">
                <a:tc>
                  <a:txBody>
                    <a:bodyPr/>
                    <a:lstStyle/>
                    <a:p>
                      <a:pPr algn="l" fontAlgn="b"/>
                      <a:r>
                        <a:rPr lang="en-US" sz="2000" b="0" i="0" u="none" strike="noStrike" dirty="0">
                          <a:solidFill>
                            <a:schemeClr val="bg1">
                              <a:alpha val="99000"/>
                            </a:schemeClr>
                          </a:solidFill>
                          <a:effectLst/>
                          <a:latin typeface="+mn-lt"/>
                        </a:rPr>
                        <a:t>Sports</a:t>
                      </a:r>
                    </a:p>
                  </a:txBody>
                  <a:tcPr marL="173482" marR="173482" marT="130048" marB="6502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c>
                  <a:txBody>
                    <a:bodyPr/>
                    <a:lstStyle/>
                    <a:p>
                      <a:pPr algn="l" fontAlgn="b"/>
                      <a:r>
                        <a:rPr lang="en-US" sz="1600" b="0" i="0" u="none" strike="noStrike" dirty="0">
                          <a:solidFill>
                            <a:schemeClr val="bg1">
                              <a:alpha val="99000"/>
                            </a:schemeClr>
                          </a:solidFill>
                          <a:effectLst/>
                          <a:latin typeface="+mn-lt"/>
                        </a:rPr>
                        <a:t>Stats.com</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c>
                  <a:txBody>
                    <a:bodyPr/>
                    <a:lstStyle/>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Sports </a:t>
                      </a:r>
                      <a:r>
                        <a:rPr lang="en-US" sz="1600" b="0" i="0" u="none" strike="noStrike" kern="1200" dirty="0">
                          <a:solidFill>
                            <a:schemeClr val="bg1">
                              <a:alpha val="99000"/>
                            </a:schemeClr>
                          </a:solidFill>
                          <a:effectLst/>
                          <a:latin typeface="+mn-lt"/>
                          <a:ea typeface="+mn-ea"/>
                          <a:cs typeface="+mn-cs"/>
                        </a:rPr>
                        <a:t>applications with historic sports statistics</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r>
              <a:tr h="650608">
                <a:tc>
                  <a:txBody>
                    <a:bodyPr/>
                    <a:lstStyle/>
                    <a:p>
                      <a:pPr algn="l" fontAlgn="b"/>
                      <a:r>
                        <a:rPr lang="en-US" sz="2000" b="0" i="0" u="none" strike="noStrike" dirty="0">
                          <a:solidFill>
                            <a:schemeClr val="bg1">
                              <a:alpha val="99000"/>
                            </a:schemeClr>
                          </a:solidFill>
                          <a:effectLst/>
                          <a:latin typeface="+mn-lt"/>
                        </a:rPr>
                        <a:t>Retail</a:t>
                      </a:r>
                    </a:p>
                  </a:txBody>
                  <a:tcPr marL="173482" marR="173482" marT="130048" marB="6502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1600" b="0" i="0" u="none" strike="noStrike" dirty="0">
                          <a:solidFill>
                            <a:schemeClr val="bg1">
                              <a:alpha val="99000"/>
                            </a:schemeClr>
                          </a:solidFill>
                          <a:effectLst/>
                          <a:latin typeface="+mn-lt"/>
                        </a:rPr>
                        <a:t>Gregg London</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DVD </a:t>
                      </a:r>
                      <a:r>
                        <a:rPr lang="en-US" sz="1600" b="0" i="0" u="none" strike="noStrike" kern="1200" dirty="0">
                          <a:solidFill>
                            <a:schemeClr val="bg1">
                              <a:alpha val="99000"/>
                            </a:schemeClr>
                          </a:solidFill>
                          <a:effectLst/>
                          <a:latin typeface="+mn-lt"/>
                          <a:ea typeface="+mn-ea"/>
                          <a:cs typeface="+mn-cs"/>
                        </a:rPr>
                        <a:t>UPC information for online </a:t>
                      </a:r>
                      <a:r>
                        <a:rPr lang="en-US" sz="1600" b="0" i="0" u="none" strike="noStrike" kern="1200" dirty="0" smtClean="0">
                          <a:solidFill>
                            <a:schemeClr val="bg1">
                              <a:alpha val="99000"/>
                            </a:schemeClr>
                          </a:solidFill>
                          <a:effectLst/>
                          <a:latin typeface="+mn-lt"/>
                          <a:ea typeface="+mn-ea"/>
                          <a:cs typeface="+mn-cs"/>
                        </a:rPr>
                        <a:t/>
                      </a:r>
                      <a:br>
                        <a:rPr lang="en-US" sz="1600" b="0" i="0" u="none" strike="noStrike" kern="1200" dirty="0" smtClean="0">
                          <a:solidFill>
                            <a:schemeClr val="bg1">
                              <a:alpha val="99000"/>
                            </a:schemeClr>
                          </a:solidFill>
                          <a:effectLst/>
                          <a:latin typeface="+mn-lt"/>
                          <a:ea typeface="+mn-ea"/>
                          <a:cs typeface="+mn-cs"/>
                        </a:rPr>
                      </a:br>
                      <a:r>
                        <a:rPr lang="en-US" sz="1600" b="0" i="0" u="none" strike="noStrike" kern="1200" dirty="0" smtClean="0">
                          <a:solidFill>
                            <a:schemeClr val="bg1">
                              <a:alpha val="99000"/>
                            </a:schemeClr>
                          </a:solidFill>
                          <a:effectLst/>
                          <a:latin typeface="+mn-lt"/>
                          <a:ea typeface="+mn-ea"/>
                          <a:cs typeface="+mn-cs"/>
                        </a:rPr>
                        <a:t>DVD </a:t>
                      </a:r>
                      <a:r>
                        <a:rPr lang="en-US" sz="1600" b="0" i="0" u="none" strike="noStrike" kern="1200" dirty="0">
                          <a:solidFill>
                            <a:schemeClr val="bg1">
                              <a:alpha val="99000"/>
                            </a:schemeClr>
                          </a:solidFill>
                          <a:effectLst/>
                          <a:latin typeface="+mn-lt"/>
                          <a:ea typeface="+mn-ea"/>
                          <a:cs typeface="+mn-cs"/>
                        </a:rPr>
                        <a:t>sales or price comparison sites</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476338">
                <a:tc>
                  <a:txBody>
                    <a:bodyPr/>
                    <a:lstStyle/>
                    <a:p>
                      <a:pPr algn="l" fontAlgn="b"/>
                      <a:r>
                        <a:rPr lang="en-US" sz="2000" b="0" i="0" u="none" strike="noStrike" dirty="0">
                          <a:solidFill>
                            <a:schemeClr val="bg1">
                              <a:alpha val="99000"/>
                            </a:schemeClr>
                          </a:solidFill>
                          <a:effectLst/>
                          <a:latin typeface="+mn-lt"/>
                        </a:rPr>
                        <a:t>Travel</a:t>
                      </a:r>
                    </a:p>
                  </a:txBody>
                  <a:tcPr marL="173482" marR="173482" marT="130048" marB="65024"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c>
                  <a:txBody>
                    <a:bodyPr/>
                    <a:lstStyle/>
                    <a:p>
                      <a:pPr algn="l" fontAlgn="b"/>
                      <a:r>
                        <a:rPr lang="en-US" sz="1600" b="0" i="0" u="none" strike="noStrike" dirty="0">
                          <a:solidFill>
                            <a:schemeClr val="bg1">
                              <a:alpha val="99000"/>
                            </a:schemeClr>
                          </a:solidFill>
                          <a:effectLst/>
                          <a:latin typeface="+mn-lt"/>
                        </a:rPr>
                        <a:t> UN, </a:t>
                      </a:r>
                      <a:r>
                        <a:rPr lang="en-US" sz="1600" b="0" i="0" u="none" strike="noStrike" dirty="0" err="1" smtClean="0">
                          <a:solidFill>
                            <a:schemeClr val="bg1">
                              <a:alpha val="99000"/>
                            </a:schemeClr>
                          </a:solidFill>
                          <a:effectLst/>
                          <a:latin typeface="+mn-lt"/>
                        </a:rPr>
                        <a:t>HungryGowhere</a:t>
                      </a:r>
                      <a:r>
                        <a:rPr lang="en-US" sz="1600" b="0" i="0" u="none" strike="noStrike" dirty="0" smtClean="0">
                          <a:solidFill>
                            <a:schemeClr val="bg1">
                              <a:alpha val="99000"/>
                            </a:schemeClr>
                          </a:solidFill>
                          <a:effectLst/>
                          <a:latin typeface="+mn-lt"/>
                        </a:rPr>
                        <a:t>, OnTerra, </a:t>
                      </a:r>
                      <a:endParaRPr lang="en-US" sz="1600" b="0" i="0" u="none" strike="noStrike" dirty="0">
                        <a:solidFill>
                          <a:schemeClr val="bg1">
                            <a:alpha val="99000"/>
                          </a:schemeClr>
                        </a:solidFill>
                        <a:effectLst/>
                        <a:latin typeface="+mn-lt"/>
                      </a:endParaRPr>
                    </a:p>
                  </a:txBody>
                  <a:tcPr marL="173482" marR="173482" marT="130048" marB="65024"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c>
                  <a:txBody>
                    <a:bodyPr/>
                    <a:lstStyle/>
                    <a:p>
                      <a:pPr marL="0" algn="l" defTabSz="914400" rtl="0" eaLnBrk="1" fontAlgn="b" latinLnBrk="0" hangingPunct="1">
                        <a:spcAft>
                          <a:spcPts val="300"/>
                        </a:spcAft>
                      </a:pPr>
                      <a:r>
                        <a:rPr lang="en-US" sz="1600" b="0" i="0" u="none" strike="noStrike" kern="1200" dirty="0" smtClean="0">
                          <a:solidFill>
                            <a:schemeClr val="bg1">
                              <a:alpha val="99000"/>
                            </a:schemeClr>
                          </a:solidFill>
                          <a:effectLst/>
                          <a:latin typeface="+mn-lt"/>
                          <a:ea typeface="+mn-ea"/>
                          <a:cs typeface="+mn-cs"/>
                        </a:rPr>
                        <a:t>Travel </a:t>
                      </a:r>
                      <a:r>
                        <a:rPr lang="en-US" sz="1600" b="0" i="0" u="none" strike="noStrike" kern="1200" dirty="0">
                          <a:solidFill>
                            <a:schemeClr val="bg1">
                              <a:alpha val="99000"/>
                            </a:schemeClr>
                          </a:solidFill>
                          <a:effectLst/>
                          <a:latin typeface="+mn-lt"/>
                          <a:ea typeface="+mn-ea"/>
                          <a:cs typeface="+mn-cs"/>
                        </a:rPr>
                        <a:t>planning applications on web or phones</a:t>
                      </a:r>
                    </a:p>
                  </a:txBody>
                  <a:tcPr marL="173482" marR="173482" marT="130048" marB="65024"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2F2F2">
                        <a:alpha val="14902"/>
                      </a:srgbClr>
                    </a:solidFill>
                  </a:tcPr>
                </a:tc>
              </a:tr>
            </a:tbl>
          </a:graphicData>
        </a:graphic>
      </p:graphicFrame>
    </p:spTree>
    <p:extLst>
      <p:ext uri="{BB962C8B-B14F-4D97-AF65-F5344CB8AC3E}">
        <p14:creationId xmlns:p14="http://schemas.microsoft.com/office/powerpoint/2010/main" val="419747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a:xfrm rot="16200000">
            <a:off x="-320301" y="2819770"/>
            <a:ext cx="6006320" cy="4899066"/>
          </a:xfrm>
          <a:prstGeom prst="round2SameRect">
            <a:avLst>
              <a:gd name="adj1" fmla="val 4396"/>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 Same Side Corner Rectangle 6"/>
          <p:cNvSpPr/>
          <p:nvPr/>
        </p:nvSpPr>
        <p:spPr>
          <a:xfrm rot="5400000" flipH="1">
            <a:off x="8098209" y="-723528"/>
            <a:ext cx="6006320" cy="11985662"/>
          </a:xfrm>
          <a:prstGeom prst="round2SameRect">
            <a:avLst>
              <a:gd name="adj1" fmla="val 2908"/>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itle 1"/>
          <p:cNvSpPr>
            <a:spLocks noGrp="1"/>
          </p:cNvSpPr>
          <p:nvPr>
            <p:ph type="title"/>
          </p:nvPr>
        </p:nvSpPr>
        <p:spPr>
          <a:xfrm>
            <a:off x="722842" y="108553"/>
            <a:ext cx="15902517" cy="1260654"/>
          </a:xfrm>
        </p:spPr>
        <p:txBody>
          <a:bodyPr/>
          <a:lstStyle/>
          <a:p>
            <a:r>
              <a:rPr lang="en-US" dirty="0" smtClean="0">
                <a:solidFill>
                  <a:srgbClr val="FFFFFF">
                    <a:alpha val="99000"/>
                  </a:srgbClr>
                </a:solidFill>
              </a:rPr>
              <a:t>Enterprise Data usage by vertical</a:t>
            </a:r>
            <a:br>
              <a:rPr lang="en-US" dirty="0" smtClean="0">
                <a:solidFill>
                  <a:srgbClr val="FFFFFF">
                    <a:alpha val="99000"/>
                  </a:srgbClr>
                </a:solidFill>
              </a:rPr>
            </a:br>
            <a:r>
              <a:rPr lang="en-US" sz="3400" dirty="0">
                <a:solidFill>
                  <a:srgbClr val="FFFFFF">
                    <a:alpha val="99000"/>
                  </a:srgbClr>
                </a:solidFill>
              </a:rPr>
              <a:t>Includes Enterprise/Mid market and ISVS</a:t>
            </a:r>
          </a:p>
        </p:txBody>
      </p:sp>
      <p:sp>
        <p:nvSpPr>
          <p:cNvPr id="5" name="TextBox 4"/>
          <p:cNvSpPr txBox="1"/>
          <p:nvPr/>
        </p:nvSpPr>
        <p:spPr>
          <a:xfrm>
            <a:off x="672076" y="9366447"/>
            <a:ext cx="3031599" cy="369332"/>
          </a:xfrm>
          <a:prstGeom prst="rect">
            <a:avLst/>
          </a:prstGeom>
          <a:noFill/>
        </p:spPr>
        <p:txBody>
          <a:bodyPr wrap="none" rtlCol="0">
            <a:spAutoFit/>
          </a:bodyPr>
          <a:lstStyle/>
          <a:p>
            <a:r>
              <a:rPr lang="en-US" sz="1800" dirty="0" smtClean="0">
                <a:solidFill>
                  <a:schemeClr val="bg1"/>
                </a:solidFill>
              </a:rPr>
              <a:t>Source: Microsoft Research</a:t>
            </a:r>
            <a:endParaRPr lang="en-US" sz="1800" dirty="0">
              <a:solidFill>
                <a:schemeClr val="bg1"/>
              </a:solidFill>
            </a:endParaRPr>
          </a:p>
        </p:txBody>
      </p:sp>
      <p:pic>
        <p:nvPicPr>
          <p:cNvPr id="9" name="Picture 3"/>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6355550" y="3057877"/>
            <a:ext cx="10618001" cy="4137359"/>
          </a:xfrm>
          <a:prstGeom prst="roundRect">
            <a:avLst>
              <a:gd name="adj" fmla="val 1405"/>
            </a:avLst>
          </a:prstGeom>
          <a:solidFill>
            <a:srgbClr val="FFFFFF">
              <a:shade val="85000"/>
            </a:srgb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60144" y="3057877"/>
            <a:ext cx="5827913" cy="4127638"/>
          </a:xfrm>
          <a:prstGeom prst="roundRect">
            <a:avLst>
              <a:gd name="adj" fmla="val 1405"/>
            </a:avLst>
          </a:prstGeom>
          <a:solidFill>
            <a:srgbClr val="FFFFFF">
              <a:shade val="85000"/>
            </a:srgb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269111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5" presetClass="path" presetSubtype="0" accel="50000" decel="50000" fill="hold" nodeType="clickEffect">
                                  <p:stCondLst>
                                    <p:cond delay="0"/>
                                  </p:stCondLst>
                                  <p:childTnLst>
                                    <p:animMotion origin="layout" path="M -1.5248E-6 1.15015E-6 L -0.31173 1.15015E-6 " pathEditMode="relative" rAng="0" ptsTypes="AA">
                                      <p:cBhvr>
                                        <p:cTn id="11" dur="1000" fill="hold"/>
                                        <p:tgtEl>
                                          <p:spTgt spid="8"/>
                                        </p:tgtEl>
                                        <p:attrNameLst>
                                          <p:attrName>ppt_x</p:attrName>
                                          <p:attrName>ppt_y</p:attrName>
                                        </p:attrNameLst>
                                      </p:cBhvr>
                                      <p:rCtr x="-15587" y="0"/>
                                    </p:animMotion>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a:hlinkClick r:id="rId3"/>
          </p:cNvPr>
          <p:cNvPicPr>
            <a:picLocks noChangeAspect="1" noChangeArrowheads="1"/>
          </p:cNvPicPr>
          <p:nvPr/>
        </p:nvPicPr>
        <p:blipFill rotWithShape="1">
          <a:blip r:embed="rId4" cstate="print"/>
          <a:srcRect l="1381" t="13778" r="93667" b="79622"/>
          <a:stretch/>
        </p:blipFill>
        <p:spPr bwMode="auto">
          <a:xfrm>
            <a:off x="14384549" y="8783858"/>
            <a:ext cx="715674" cy="709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2" descr="C:\Users\brunoaz\AppData\Local\Microsoft\Windows\Temporary Internet Files\Content.Outlook\RGJCWOHW\twitter_logo.jpg">
            <a:hlinkClick r:id="rId5"/>
          </p:cNvPr>
          <p:cNvPicPr>
            <a:picLocks noChangeAspect="1" noChangeArrowheads="1"/>
          </p:cNvPicPr>
          <p:nvPr/>
        </p:nvPicPr>
        <p:blipFill>
          <a:blip r:embed="rId6" cstate="print"/>
          <a:srcRect l="16875" t="10937" r="14687" b="14689"/>
          <a:stretch>
            <a:fillRect/>
          </a:stretch>
        </p:blipFill>
        <p:spPr bwMode="auto">
          <a:xfrm>
            <a:off x="15331111" y="8783858"/>
            <a:ext cx="699066" cy="709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13" descr="C:\Users\brunoaz\AppData\Local\Microsoft\Windows\Temporary Internet Files\Content.Outlook\RGJCWOHW\linkedin-logo.jpg">
            <a:hlinkClick r:id="rId7"/>
          </p:cNvPr>
          <p:cNvPicPr>
            <a:picLocks noChangeAspect="1" noChangeArrowheads="1"/>
          </p:cNvPicPr>
          <p:nvPr/>
        </p:nvPicPr>
        <p:blipFill rotWithShape="1">
          <a:blip r:embed="rId8" cstate="print"/>
          <a:srcRect l="15003" t="12157" r="14154" b="10973"/>
          <a:stretch/>
        </p:blipFill>
        <p:spPr bwMode="auto">
          <a:xfrm>
            <a:off x="16191669" y="8771472"/>
            <a:ext cx="765869" cy="7096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Rectangle 1"/>
          <p:cNvSpPr/>
          <p:nvPr/>
        </p:nvSpPr>
        <p:spPr>
          <a:xfrm>
            <a:off x="0" y="7519586"/>
            <a:ext cx="17348200" cy="1961534"/>
          </a:xfrm>
          <a:prstGeom prst="rect">
            <a:avLst/>
          </a:prstGeom>
        </p:spPr>
        <p:txBody>
          <a:bodyPr wrap="square" lIns="83283" tIns="41642" rIns="83283" bIns="41642">
            <a:spAutoFit/>
          </a:bodyPr>
          <a:lstStyle/>
          <a:p>
            <a:pPr algn="ctr"/>
            <a:r>
              <a:rPr lang="en-US" sz="61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w Cen MT Condensed Extra Bold" pitchFamily="34" charset="0"/>
                <a:hlinkClick r:id="rId9"/>
              </a:rPr>
              <a:t>www.bizintelligence.tv</a:t>
            </a:r>
            <a:endParaRPr lang="en-US" sz="61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w Cen MT Condensed Extra Bold" pitchFamily="34" charset="0"/>
            </a:endParaRPr>
          </a:p>
          <a:p>
            <a:pPr algn="ctr"/>
            <a:r>
              <a:rPr lang="en-US" sz="6100" dirty="0">
                <a:ln w="18415" cmpd="sng">
                  <a:solidFill>
                    <a:sysClr val="windowText" lastClr="000000"/>
                  </a:solidFill>
                  <a:prstDash val="solid"/>
                </a:ln>
                <a:solidFill>
                  <a:sysClr val="windowText" lastClr="000000"/>
                </a:solidFill>
                <a:effectLst>
                  <a:outerShdw blurRad="63500" dir="3600000" algn="tl" rotWithShape="0">
                    <a:srgbClr val="000000">
                      <a:alpha val="70000"/>
                    </a:srgbClr>
                  </a:outerShdw>
                </a:effectLst>
                <a:latin typeface="Tw Cen MT Condensed Extra Bold" pitchFamily="34" charset="0"/>
              </a:rPr>
              <a:t>www.microsoft.com\bi</a:t>
            </a:r>
          </a:p>
        </p:txBody>
      </p:sp>
    </p:spTree>
    <p:extLst>
      <p:ext uri="{BB962C8B-B14F-4D97-AF65-F5344CB8AC3E}">
        <p14:creationId xmlns:p14="http://schemas.microsoft.com/office/powerpoint/2010/main" val="858225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 Same Side Corner Rectangle 6"/>
          <p:cNvSpPr/>
          <p:nvPr/>
        </p:nvSpPr>
        <p:spPr>
          <a:xfrm rot="16200000">
            <a:off x="-320301" y="2819770"/>
            <a:ext cx="6006320" cy="4899066"/>
          </a:xfrm>
          <a:prstGeom prst="round2SameRect">
            <a:avLst>
              <a:gd name="adj1" fmla="val 4396"/>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Round Same Side Corner Rectangle 7"/>
          <p:cNvSpPr/>
          <p:nvPr/>
        </p:nvSpPr>
        <p:spPr>
          <a:xfrm rot="5400000" flipH="1">
            <a:off x="8098209" y="-723528"/>
            <a:ext cx="6006320" cy="11985662"/>
          </a:xfrm>
          <a:prstGeom prst="round2SameRect">
            <a:avLst>
              <a:gd name="adj1" fmla="val 2908"/>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itle 1"/>
          <p:cNvSpPr>
            <a:spLocks noGrp="1"/>
          </p:cNvSpPr>
          <p:nvPr>
            <p:ph type="title"/>
          </p:nvPr>
        </p:nvSpPr>
        <p:spPr/>
        <p:txBody>
          <a:bodyPr/>
          <a:lstStyle/>
          <a:p>
            <a:r>
              <a:rPr lang="en-US" dirty="0" smtClean="0">
                <a:solidFill>
                  <a:srgbClr val="FFFFFF">
                    <a:alpha val="99000"/>
                  </a:srgbClr>
                </a:solidFill>
              </a:rPr>
              <a:t>Enterprise Data usage</a:t>
            </a:r>
            <a:endParaRPr lang="en-US" dirty="0">
              <a:solidFill>
                <a:srgbClr val="FFFFFF">
                  <a:alpha val="99000"/>
                </a:srgbClr>
              </a:solidFill>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354313" y="3057876"/>
            <a:ext cx="5528779" cy="4180772"/>
          </a:xfrm>
          <a:prstGeom prst="roundRect">
            <a:avLst>
              <a:gd name="adj" fmla="val 1405"/>
            </a:avLst>
          </a:prstGeom>
          <a:solidFill>
            <a:srgbClr val="FFFFFF">
              <a:shade val="85000"/>
            </a:srgb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pic>
        <p:nvPicPr>
          <p:cNvPr id="2051" name="Picture 3"/>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6014937" y="3052884"/>
            <a:ext cx="4712143" cy="4190756"/>
          </a:xfrm>
          <a:prstGeom prst="roundRect">
            <a:avLst>
              <a:gd name="adj" fmla="val 1405"/>
            </a:avLst>
          </a:prstGeom>
          <a:solidFill>
            <a:srgbClr val="FFFFFF">
              <a:shade val="85000"/>
            </a:srgb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pic>
        <p:nvPicPr>
          <p:cNvPr id="2052" name="Picture 4"/>
          <p:cNvPicPr>
            <a:picLocks noChangeAspect="1" noChangeArrowheads="1"/>
          </p:cNvPicPr>
          <p:nvPr/>
        </p:nvPicPr>
        <p:blipFill>
          <a:blip r:embed="rId4">
            <a:extLst>
              <a:ext uri="{28A0092B-C50C-407E-A947-70E740481C1C}">
                <a14:useLocalDpi xmlns:a14="http://schemas.microsoft.com/office/drawing/2010/main"/>
              </a:ext>
            </a:extLst>
          </a:blip>
          <a:stretch>
            <a:fillRect/>
          </a:stretch>
        </p:blipFill>
        <p:spPr bwMode="auto">
          <a:xfrm>
            <a:off x="10858924" y="3046350"/>
            <a:ext cx="6118185" cy="4203825"/>
          </a:xfrm>
          <a:prstGeom prst="roundRect">
            <a:avLst>
              <a:gd name="adj" fmla="val 1405"/>
            </a:avLst>
          </a:prstGeom>
          <a:solidFill>
            <a:srgbClr val="FFFFFF">
              <a:shade val="85000"/>
            </a:srgbClr>
          </a:solidFill>
          <a:ln>
            <a:noFill/>
          </a:ln>
          <a:effectLst>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pic>
      <p:sp>
        <p:nvSpPr>
          <p:cNvPr id="3" name="TextBox 2"/>
          <p:cNvSpPr txBox="1"/>
          <p:nvPr/>
        </p:nvSpPr>
        <p:spPr>
          <a:xfrm>
            <a:off x="13830864" y="7823397"/>
            <a:ext cx="3031599" cy="369332"/>
          </a:xfrm>
          <a:prstGeom prst="rect">
            <a:avLst/>
          </a:prstGeom>
          <a:noFill/>
        </p:spPr>
        <p:txBody>
          <a:bodyPr wrap="none" rtlCol="0">
            <a:spAutoFit/>
          </a:bodyPr>
          <a:lstStyle/>
          <a:p>
            <a:r>
              <a:rPr lang="en-US" sz="1800" dirty="0" smtClean="0">
                <a:solidFill>
                  <a:schemeClr val="bg1">
                    <a:alpha val="99000"/>
                  </a:schemeClr>
                </a:solidFill>
                <a:latin typeface="+mn-lt"/>
              </a:rPr>
              <a:t>Source: Microsoft Research</a:t>
            </a:r>
            <a:endParaRPr lang="en-US" sz="1800" dirty="0">
              <a:solidFill>
                <a:schemeClr val="bg1">
                  <a:alpha val="99000"/>
                </a:schemeClr>
              </a:solidFill>
              <a:latin typeface="+mn-lt"/>
            </a:endParaRPr>
          </a:p>
        </p:txBody>
      </p:sp>
      <p:sp>
        <p:nvSpPr>
          <p:cNvPr id="9" name="TextBox 8"/>
          <p:cNvSpPr txBox="1"/>
          <p:nvPr/>
        </p:nvSpPr>
        <p:spPr>
          <a:xfrm>
            <a:off x="672076" y="9366447"/>
            <a:ext cx="3031599" cy="369332"/>
          </a:xfrm>
          <a:prstGeom prst="rect">
            <a:avLst/>
          </a:prstGeom>
          <a:noFill/>
        </p:spPr>
        <p:txBody>
          <a:bodyPr wrap="none" rtlCol="0">
            <a:spAutoFit/>
          </a:bodyPr>
          <a:lstStyle/>
          <a:p>
            <a:r>
              <a:rPr lang="en-US" sz="1800" dirty="0" smtClean="0">
                <a:solidFill>
                  <a:schemeClr val="bg1"/>
                </a:solidFill>
              </a:rPr>
              <a:t>Source: Microsoft Research</a:t>
            </a:r>
            <a:endParaRPr lang="en-US" sz="1800" dirty="0">
              <a:solidFill>
                <a:schemeClr val="bg1"/>
              </a:solidFill>
            </a:endParaRPr>
          </a:p>
        </p:txBody>
      </p:sp>
    </p:spTree>
    <p:extLst>
      <p:ext uri="{BB962C8B-B14F-4D97-AF65-F5344CB8AC3E}">
        <p14:creationId xmlns:p14="http://schemas.microsoft.com/office/powerpoint/2010/main" val="2235350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calcmode="lin" valueType="num">
                                      <p:cBhvr additive="base">
                                        <p:cTn id="17" dur="500"/>
                                        <p:tgtEl>
                                          <p:spTgt spid="2052"/>
                                        </p:tgtEl>
                                        <p:attrNameLst>
                                          <p:attrName>ppt_x</p:attrName>
                                        </p:attrNameLst>
                                      </p:cBhvr>
                                      <p:tavLst>
                                        <p:tav tm="0">
                                          <p:val>
                                            <p:strVal val="#ppt_x-#ppt_w*1.125000"/>
                                          </p:val>
                                        </p:tav>
                                        <p:tav tm="100000">
                                          <p:val>
                                            <p:strVal val="#ppt_x"/>
                                          </p:val>
                                        </p:tav>
                                      </p:tavLst>
                                    </p:anim>
                                    <p:animEffect transition="in" filter="wipe(right)">
                                      <p:cBhvr>
                                        <p:cTn id="18"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754" y="1601047"/>
            <a:ext cx="7228417" cy="5554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a:xfrm>
            <a:off x="1119186" y="325121"/>
            <a:ext cx="14205057" cy="826913"/>
          </a:xfrm>
        </p:spPr>
        <p:txBody>
          <a:bodyPr/>
          <a:lstStyle/>
          <a:p>
            <a:r>
              <a:rPr lang="en-US" sz="4000" dirty="0" smtClean="0">
                <a:latin typeface="+mn-lt"/>
              </a:rPr>
              <a:t>Microsoft a Leader in Gartner </a:t>
            </a:r>
            <a:br>
              <a:rPr lang="en-US" sz="4000" dirty="0" smtClean="0">
                <a:latin typeface="+mn-lt"/>
              </a:rPr>
            </a:br>
            <a:r>
              <a:rPr lang="en-US" sz="4000" dirty="0" smtClean="0">
                <a:latin typeface="+mn-lt"/>
              </a:rPr>
              <a:t>BI Platform Magic Quadrant</a:t>
            </a:r>
            <a:endParaRPr lang="en-US" sz="4000" dirty="0">
              <a:latin typeface="+mn-lt"/>
            </a:endParaRPr>
          </a:p>
        </p:txBody>
      </p:sp>
      <p:sp>
        <p:nvSpPr>
          <p:cNvPr id="10" name="Oval 9"/>
          <p:cNvSpPr/>
          <p:nvPr/>
        </p:nvSpPr>
        <p:spPr bwMode="auto">
          <a:xfrm flipH="1">
            <a:off x="8963237" y="3612444"/>
            <a:ext cx="1590252" cy="307058"/>
          </a:xfrm>
          <a:prstGeom prst="ellipse">
            <a:avLst/>
          </a:prstGeom>
          <a:noFill/>
          <a:ln w="22225">
            <a:solidFill>
              <a:srgbClr val="FF0000"/>
            </a:solidFill>
            <a:headEnd type="none" w="med" len="med"/>
            <a:tailEnd type="none" w="med" len="me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vert="horz" wrap="square" lIns="154856" tIns="77428" rIns="154856" bIns="77428" numCol="1" rtlCol="0" anchor="ctr" anchorCtr="0" compatLnSpc="1">
            <a:prstTxWarp prst="textNoShape">
              <a:avLst/>
            </a:prstTxWarp>
          </a:bodyPr>
          <a:lstStyle/>
          <a:p>
            <a:pPr algn="ctr" defTabSz="1548118"/>
            <a:endParaRPr lang="en-US" dirty="0" smtClean="0">
              <a:gradFill>
                <a:gsLst>
                  <a:gs pos="0">
                    <a:schemeClr val="bg1"/>
                  </a:gs>
                  <a:gs pos="100000">
                    <a:schemeClr val="bg1"/>
                  </a:gs>
                </a:gsLst>
                <a:lin ang="13500000" scaled="1"/>
              </a:gra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val="545674749"/>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ound Same Side Corner Rectangle 51"/>
          <p:cNvSpPr/>
          <p:nvPr/>
        </p:nvSpPr>
        <p:spPr>
          <a:xfrm>
            <a:off x="5623055" y="1503732"/>
            <a:ext cx="6084036" cy="1793650"/>
          </a:xfrm>
          <a:prstGeom prst="round2SameRect">
            <a:avLst>
              <a:gd name="adj1" fmla="val 4396"/>
              <a:gd name="adj2" fmla="val 0"/>
            </a:avLst>
          </a:prstGeom>
          <a:gradFill>
            <a:gsLst>
              <a:gs pos="0">
                <a:schemeClr val="bg2">
                  <a:lumMod val="75000"/>
                </a:schemeClr>
              </a:gs>
              <a:gs pos="19000">
                <a:schemeClr val="bg2">
                  <a:lumMod val="75000"/>
                </a:schemeClr>
              </a:gs>
              <a:gs pos="100000">
                <a:schemeClr val="bg2">
                  <a:lumMod val="60000"/>
                  <a:lumOff val="4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Round Same Side Corner Rectangle 44"/>
          <p:cNvSpPr/>
          <p:nvPr/>
        </p:nvSpPr>
        <p:spPr>
          <a:xfrm rot="16200000">
            <a:off x="12744417" y="2436658"/>
            <a:ext cx="4457047" cy="5589592"/>
          </a:xfrm>
          <a:prstGeom prst="round2SameRect">
            <a:avLst>
              <a:gd name="adj1" fmla="val 2422"/>
              <a:gd name="adj2" fmla="val 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Title 1"/>
          <p:cNvSpPr>
            <a:spLocks noGrp="1"/>
          </p:cNvSpPr>
          <p:nvPr>
            <p:ph type="title"/>
          </p:nvPr>
        </p:nvSpPr>
        <p:spPr/>
        <p:txBody>
          <a:bodyPr/>
          <a:lstStyle/>
          <a:p>
            <a:r>
              <a:rPr lang="en-US" dirty="0">
                <a:solidFill>
                  <a:srgbClr val="FFFFFF">
                    <a:alpha val="99000"/>
                  </a:srgbClr>
                </a:solidFill>
              </a:rPr>
              <a:t>Challenge: Need to build new application</a:t>
            </a:r>
          </a:p>
        </p:txBody>
      </p:sp>
      <p:sp>
        <p:nvSpPr>
          <p:cNvPr id="38" name="Cloud Callout 37"/>
          <p:cNvSpPr/>
          <p:nvPr/>
        </p:nvSpPr>
        <p:spPr bwMode="auto">
          <a:xfrm>
            <a:off x="271873" y="1965961"/>
            <a:ext cx="3761159" cy="2543986"/>
          </a:xfrm>
          <a:prstGeom prst="cloudCallout">
            <a:avLst>
              <a:gd name="adj1" fmla="val 12843"/>
              <a:gd name="adj2" fmla="val 83277"/>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28575">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4000" b="1" dirty="0">
                <a:solidFill>
                  <a:schemeClr val="lt1">
                    <a:alpha val="99000"/>
                  </a:schemeClr>
                </a:solidFill>
              </a:rPr>
              <a:t>I need data!</a:t>
            </a:r>
          </a:p>
        </p:txBody>
      </p:sp>
      <p:pic>
        <p:nvPicPr>
          <p:cNvPr id="36" name="Picture 4" descr="https://www.sqlazureservices.com/ShowDataSetLogo.aspx?id=856abd40-28dd-45ab-8e06-ec455d3209cb"/>
          <p:cNvPicPr>
            <a:picLocks noChangeAspect="1" noChangeArrowheads="1"/>
          </p:cNvPicPr>
          <p:nvPr/>
        </p:nvPicPr>
        <p:blipFill rotWithShape="1">
          <a:blip r:embed="rId3">
            <a:extLst>
              <a:ext uri="{28A0092B-C50C-407E-A947-70E740481C1C}">
                <a14:useLocalDpi xmlns:a14="http://schemas.microsoft.com/office/drawing/2010/main" val="0"/>
              </a:ext>
            </a:extLst>
          </a:blip>
          <a:srcRect t="-16352" b="-16981"/>
          <a:stretch/>
        </p:blipFill>
        <p:spPr bwMode="auto">
          <a:xfrm>
            <a:off x="13454973" y="4544922"/>
            <a:ext cx="3035934" cy="812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42" name="Rectangle 41"/>
          <p:cNvSpPr/>
          <p:nvPr/>
        </p:nvSpPr>
        <p:spPr>
          <a:xfrm>
            <a:off x="9686753" y="2045020"/>
            <a:ext cx="1357613" cy="500712"/>
          </a:xfrm>
          <a:prstGeom prst="rect">
            <a:avLst/>
          </a:prstGeom>
          <a:ln>
            <a:noFill/>
          </a:ln>
        </p:spPr>
        <p:txBody>
          <a:bodyPr wrap="none" lIns="130110" tIns="65055" rIns="130110" bIns="65055">
            <a:spAutoFit/>
          </a:bodyPr>
          <a:lstStyle/>
          <a:p>
            <a:r>
              <a:rPr lang="en-US" sz="2400" dirty="0">
                <a:ln>
                  <a:solidFill>
                    <a:schemeClr val="bg1">
                      <a:lumMod val="50000"/>
                      <a:alpha val="1000"/>
                    </a:schemeClr>
                  </a:solidFill>
                </a:ln>
                <a:solidFill>
                  <a:schemeClr val="bg1"/>
                </a:solidFill>
                <a:latin typeface="+mn-lt"/>
                <a:ea typeface="+mn-ea"/>
              </a:rPr>
              <a:t>Flat </a:t>
            </a:r>
            <a:r>
              <a:rPr lang="en-US" sz="2400" dirty="0" smtClean="0">
                <a:ln>
                  <a:solidFill>
                    <a:schemeClr val="bg1">
                      <a:lumMod val="50000"/>
                      <a:alpha val="1000"/>
                    </a:schemeClr>
                  </a:solidFill>
                </a:ln>
                <a:solidFill>
                  <a:schemeClr val="bg1"/>
                </a:solidFill>
                <a:latin typeface="+mn-lt"/>
                <a:ea typeface="+mn-ea"/>
              </a:rPr>
              <a:t>File</a:t>
            </a:r>
            <a:endParaRPr lang="en-US" sz="2400" dirty="0">
              <a:ln>
                <a:solidFill>
                  <a:schemeClr val="bg1">
                    <a:lumMod val="50000"/>
                    <a:alpha val="1000"/>
                  </a:schemeClr>
                </a:solidFill>
              </a:ln>
              <a:solidFill>
                <a:schemeClr val="bg1"/>
              </a:solidFill>
              <a:latin typeface="+mn-lt"/>
              <a:ea typeface="+mn-ea"/>
            </a:endParaRPr>
          </a:p>
        </p:txBody>
      </p:sp>
      <p:sp>
        <p:nvSpPr>
          <p:cNvPr id="43" name="Rectangle 42"/>
          <p:cNvSpPr/>
          <p:nvPr/>
        </p:nvSpPr>
        <p:spPr>
          <a:xfrm>
            <a:off x="9548093" y="1587821"/>
            <a:ext cx="1634932" cy="500712"/>
          </a:xfrm>
          <a:prstGeom prst="rect">
            <a:avLst/>
          </a:prstGeom>
          <a:ln>
            <a:noFill/>
          </a:ln>
        </p:spPr>
        <p:txBody>
          <a:bodyPr wrap="none" lIns="130110" tIns="65055" rIns="130110" bIns="65055">
            <a:spAutoFit/>
          </a:bodyPr>
          <a:lstStyle/>
          <a:p>
            <a:r>
              <a:rPr lang="en-US" sz="2400" dirty="0">
                <a:ln>
                  <a:solidFill>
                    <a:schemeClr val="bg1">
                      <a:lumMod val="50000"/>
                      <a:alpha val="1000"/>
                    </a:schemeClr>
                  </a:solidFill>
                </a:ln>
                <a:solidFill>
                  <a:schemeClr val="bg1"/>
                </a:solidFill>
                <a:latin typeface="+mn-lt"/>
                <a:ea typeface="+mn-ea"/>
              </a:rPr>
              <a:t>Relational</a:t>
            </a:r>
          </a:p>
        </p:txBody>
      </p:sp>
      <p:sp>
        <p:nvSpPr>
          <p:cNvPr id="44" name="Rectangle 43"/>
          <p:cNvSpPr/>
          <p:nvPr/>
        </p:nvSpPr>
        <p:spPr>
          <a:xfrm>
            <a:off x="9419853" y="2502219"/>
            <a:ext cx="1891412" cy="500712"/>
          </a:xfrm>
          <a:prstGeom prst="rect">
            <a:avLst/>
          </a:prstGeom>
          <a:ln>
            <a:noFill/>
          </a:ln>
        </p:spPr>
        <p:txBody>
          <a:bodyPr wrap="none" lIns="130110" tIns="65055" rIns="130110" bIns="65055">
            <a:spAutoFit/>
          </a:bodyPr>
          <a:lstStyle/>
          <a:p>
            <a:r>
              <a:rPr lang="en-US" sz="2400" dirty="0">
                <a:ln>
                  <a:solidFill>
                    <a:schemeClr val="bg1">
                      <a:lumMod val="50000"/>
                      <a:alpha val="1000"/>
                    </a:schemeClr>
                  </a:solidFill>
                </a:ln>
                <a:solidFill>
                  <a:schemeClr val="bg1"/>
                </a:solidFill>
                <a:latin typeface="+mn-lt"/>
                <a:ea typeface="+mn-ea"/>
              </a:rPr>
              <a:t>Hierarchical</a:t>
            </a:r>
          </a:p>
        </p:txBody>
      </p:sp>
      <p:sp>
        <p:nvSpPr>
          <p:cNvPr id="55" name="Round Same Side Corner Rectangle 54"/>
          <p:cNvSpPr/>
          <p:nvPr/>
        </p:nvSpPr>
        <p:spPr>
          <a:xfrm>
            <a:off x="5623055" y="3332531"/>
            <a:ext cx="6084036" cy="2070741"/>
          </a:xfrm>
          <a:prstGeom prst="round2SameRect">
            <a:avLst>
              <a:gd name="adj1" fmla="val 4396"/>
              <a:gd name="adj2" fmla="val 0"/>
            </a:avLst>
          </a:prstGeom>
          <a:gradFill>
            <a:gsLst>
              <a:gs pos="0">
                <a:schemeClr val="bg2">
                  <a:lumMod val="75000"/>
                </a:schemeClr>
              </a:gs>
              <a:gs pos="19000">
                <a:schemeClr val="bg2">
                  <a:lumMod val="75000"/>
                </a:schemeClr>
              </a:gs>
              <a:gs pos="100000">
                <a:schemeClr val="bg2">
                  <a:lumMod val="60000"/>
                  <a:lumOff val="4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9" name="Rectangle 58"/>
          <p:cNvSpPr/>
          <p:nvPr/>
        </p:nvSpPr>
        <p:spPr>
          <a:xfrm>
            <a:off x="9908769" y="3873820"/>
            <a:ext cx="913580" cy="500712"/>
          </a:xfrm>
          <a:prstGeom prst="rect">
            <a:avLst/>
          </a:prstGeom>
          <a:ln>
            <a:noFill/>
          </a:ln>
        </p:spPr>
        <p:txBody>
          <a:bodyPr wrap="none" lIns="130110" tIns="65055" rIns="130110" bIns="65055">
            <a:spAutoFit/>
          </a:bodyPr>
          <a:lstStyle/>
          <a:p>
            <a:r>
              <a:rPr lang="en-US" sz="2400" dirty="0" smtClean="0">
                <a:ln>
                  <a:solidFill>
                    <a:schemeClr val="bg1">
                      <a:lumMod val="50000"/>
                      <a:alpha val="1000"/>
                    </a:schemeClr>
                  </a:solidFill>
                </a:ln>
                <a:solidFill>
                  <a:schemeClr val="bg1"/>
                </a:solidFill>
                <a:latin typeface="+mn-lt"/>
                <a:ea typeface="+mn-ea"/>
              </a:rPr>
              <a:t>DVD</a:t>
            </a:r>
            <a:endParaRPr lang="en-US" sz="2400" dirty="0">
              <a:ln>
                <a:solidFill>
                  <a:schemeClr val="bg1">
                    <a:lumMod val="50000"/>
                    <a:alpha val="1000"/>
                  </a:schemeClr>
                </a:solidFill>
              </a:ln>
              <a:solidFill>
                <a:schemeClr val="bg1"/>
              </a:solidFill>
              <a:latin typeface="+mn-lt"/>
              <a:ea typeface="+mn-ea"/>
            </a:endParaRPr>
          </a:p>
        </p:txBody>
      </p:sp>
      <p:sp>
        <p:nvSpPr>
          <p:cNvPr id="60" name="Rectangle 59"/>
          <p:cNvSpPr/>
          <p:nvPr/>
        </p:nvSpPr>
        <p:spPr>
          <a:xfrm>
            <a:off x="9944035" y="3416621"/>
            <a:ext cx="843048" cy="500712"/>
          </a:xfrm>
          <a:prstGeom prst="rect">
            <a:avLst/>
          </a:prstGeom>
          <a:ln>
            <a:noFill/>
          </a:ln>
        </p:spPr>
        <p:txBody>
          <a:bodyPr wrap="none" lIns="130110" tIns="65055" rIns="130110" bIns="65055">
            <a:spAutoFit/>
          </a:bodyPr>
          <a:lstStyle/>
          <a:p>
            <a:r>
              <a:rPr lang="en-US" sz="2400" dirty="0" smtClean="0">
                <a:ln>
                  <a:solidFill>
                    <a:schemeClr val="bg1">
                      <a:lumMod val="50000"/>
                      <a:alpha val="1000"/>
                    </a:schemeClr>
                  </a:solidFill>
                </a:ln>
                <a:solidFill>
                  <a:schemeClr val="bg1"/>
                </a:solidFill>
                <a:latin typeface="+mn-lt"/>
                <a:ea typeface="+mn-ea"/>
              </a:rPr>
              <a:t>FTP</a:t>
            </a:r>
            <a:endParaRPr lang="en-US" sz="2400" dirty="0">
              <a:ln>
                <a:solidFill>
                  <a:schemeClr val="bg1">
                    <a:lumMod val="50000"/>
                    <a:alpha val="1000"/>
                  </a:schemeClr>
                </a:solidFill>
              </a:ln>
              <a:solidFill>
                <a:schemeClr val="bg1"/>
              </a:solidFill>
              <a:latin typeface="+mn-lt"/>
              <a:ea typeface="+mn-ea"/>
            </a:endParaRPr>
          </a:p>
        </p:txBody>
      </p:sp>
      <p:sp>
        <p:nvSpPr>
          <p:cNvPr id="61" name="Rectangle 60"/>
          <p:cNvSpPr/>
          <p:nvPr/>
        </p:nvSpPr>
        <p:spPr>
          <a:xfrm>
            <a:off x="9574543" y="4331019"/>
            <a:ext cx="1582033" cy="500712"/>
          </a:xfrm>
          <a:prstGeom prst="rect">
            <a:avLst/>
          </a:prstGeom>
          <a:ln>
            <a:noFill/>
          </a:ln>
        </p:spPr>
        <p:txBody>
          <a:bodyPr wrap="none" lIns="130110" tIns="65055" rIns="130110" bIns="65055">
            <a:spAutoFit/>
          </a:bodyPr>
          <a:lstStyle/>
          <a:p>
            <a:r>
              <a:rPr lang="en-US" sz="2400" dirty="0" smtClean="0">
                <a:ln>
                  <a:solidFill>
                    <a:schemeClr val="bg1">
                      <a:lumMod val="50000"/>
                      <a:alpha val="1000"/>
                    </a:schemeClr>
                  </a:solidFill>
                </a:ln>
                <a:solidFill>
                  <a:schemeClr val="bg1"/>
                </a:solidFill>
                <a:latin typeface="+mn-lt"/>
                <a:ea typeface="+mn-ea"/>
              </a:rPr>
              <a:t>Database</a:t>
            </a:r>
            <a:endParaRPr lang="en-US" sz="2400" dirty="0">
              <a:ln>
                <a:solidFill>
                  <a:schemeClr val="bg1">
                    <a:lumMod val="50000"/>
                    <a:alpha val="1000"/>
                  </a:schemeClr>
                </a:solidFill>
              </a:ln>
              <a:solidFill>
                <a:schemeClr val="bg1"/>
              </a:solidFill>
              <a:latin typeface="+mn-lt"/>
              <a:ea typeface="+mn-ea"/>
            </a:endParaRPr>
          </a:p>
        </p:txBody>
      </p:sp>
      <p:sp>
        <p:nvSpPr>
          <p:cNvPr id="62" name="Round Same Side Corner Rectangle 61"/>
          <p:cNvSpPr/>
          <p:nvPr/>
        </p:nvSpPr>
        <p:spPr>
          <a:xfrm>
            <a:off x="5623055" y="5452277"/>
            <a:ext cx="6084036" cy="1793650"/>
          </a:xfrm>
          <a:prstGeom prst="round2SameRect">
            <a:avLst>
              <a:gd name="adj1" fmla="val 4396"/>
              <a:gd name="adj2" fmla="val 0"/>
            </a:avLst>
          </a:prstGeom>
          <a:gradFill>
            <a:gsLst>
              <a:gs pos="0">
                <a:schemeClr val="bg2">
                  <a:lumMod val="75000"/>
                </a:schemeClr>
              </a:gs>
              <a:gs pos="19000">
                <a:schemeClr val="bg2">
                  <a:lumMod val="75000"/>
                </a:schemeClr>
              </a:gs>
              <a:gs pos="100000">
                <a:schemeClr val="bg2">
                  <a:lumMod val="60000"/>
                  <a:lumOff val="4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6" name="Rectangle 65"/>
          <p:cNvSpPr/>
          <p:nvPr/>
        </p:nvSpPr>
        <p:spPr>
          <a:xfrm>
            <a:off x="9838442" y="5993565"/>
            <a:ext cx="1238991" cy="500712"/>
          </a:xfrm>
          <a:prstGeom prst="rect">
            <a:avLst/>
          </a:prstGeom>
          <a:ln>
            <a:noFill/>
          </a:ln>
        </p:spPr>
        <p:txBody>
          <a:bodyPr wrap="none" lIns="130110" tIns="65055" rIns="130110" bIns="65055">
            <a:spAutoFit/>
          </a:bodyPr>
          <a:lstStyle/>
          <a:p>
            <a:r>
              <a:rPr lang="en-US" sz="2400" dirty="0" smtClean="0">
                <a:ln>
                  <a:solidFill>
                    <a:schemeClr val="bg1">
                      <a:lumMod val="50000"/>
                      <a:alpha val="1000"/>
                    </a:schemeClr>
                  </a:solidFill>
                </a:ln>
                <a:solidFill>
                  <a:schemeClr val="bg1"/>
                </a:solidFill>
                <a:latin typeface="+mn-lt"/>
                <a:ea typeface="+mn-ea"/>
              </a:rPr>
              <a:t>Invoice</a:t>
            </a:r>
            <a:endParaRPr lang="en-US" sz="2400" dirty="0">
              <a:ln>
                <a:solidFill>
                  <a:schemeClr val="bg1">
                    <a:lumMod val="50000"/>
                    <a:alpha val="1000"/>
                  </a:schemeClr>
                </a:solidFill>
              </a:ln>
              <a:solidFill>
                <a:schemeClr val="bg1"/>
              </a:solidFill>
              <a:latin typeface="+mn-lt"/>
              <a:ea typeface="+mn-ea"/>
            </a:endParaRPr>
          </a:p>
        </p:txBody>
      </p:sp>
      <p:sp>
        <p:nvSpPr>
          <p:cNvPr id="67" name="Rectangle 66"/>
          <p:cNvSpPr/>
          <p:nvPr/>
        </p:nvSpPr>
        <p:spPr>
          <a:xfrm>
            <a:off x="9573145" y="5536366"/>
            <a:ext cx="1769584" cy="500712"/>
          </a:xfrm>
          <a:prstGeom prst="rect">
            <a:avLst/>
          </a:prstGeom>
          <a:ln>
            <a:noFill/>
          </a:ln>
        </p:spPr>
        <p:txBody>
          <a:bodyPr wrap="none" lIns="130110" tIns="65055" rIns="130110" bIns="65055">
            <a:spAutoFit/>
          </a:bodyPr>
          <a:lstStyle/>
          <a:p>
            <a:r>
              <a:rPr lang="en-US" sz="2400" dirty="0" smtClean="0">
                <a:ln>
                  <a:solidFill>
                    <a:schemeClr val="bg1">
                      <a:lumMod val="50000"/>
                      <a:alpha val="1000"/>
                    </a:schemeClr>
                  </a:solidFill>
                </a:ln>
                <a:solidFill>
                  <a:schemeClr val="bg1"/>
                </a:solidFill>
                <a:latin typeface="+mn-lt"/>
                <a:ea typeface="+mn-ea"/>
              </a:rPr>
              <a:t>Credit card</a:t>
            </a:r>
            <a:endParaRPr lang="en-US" sz="2400" dirty="0">
              <a:ln>
                <a:solidFill>
                  <a:schemeClr val="bg1">
                    <a:lumMod val="50000"/>
                    <a:alpha val="1000"/>
                  </a:schemeClr>
                </a:solidFill>
              </a:ln>
              <a:solidFill>
                <a:schemeClr val="bg1"/>
              </a:solidFill>
              <a:latin typeface="+mn-lt"/>
              <a:ea typeface="+mn-ea"/>
            </a:endParaRPr>
          </a:p>
        </p:txBody>
      </p:sp>
      <p:sp>
        <p:nvSpPr>
          <p:cNvPr id="68" name="Rectangle 67"/>
          <p:cNvSpPr/>
          <p:nvPr/>
        </p:nvSpPr>
        <p:spPr>
          <a:xfrm>
            <a:off x="10009963" y="6450764"/>
            <a:ext cx="895948" cy="500712"/>
          </a:xfrm>
          <a:prstGeom prst="rect">
            <a:avLst/>
          </a:prstGeom>
          <a:ln>
            <a:noFill/>
          </a:ln>
        </p:spPr>
        <p:txBody>
          <a:bodyPr wrap="none" lIns="130110" tIns="65055" rIns="130110" bIns="65055">
            <a:spAutoFit/>
          </a:bodyPr>
          <a:lstStyle/>
          <a:p>
            <a:r>
              <a:rPr lang="en-US" sz="2400" dirty="0" smtClean="0">
                <a:ln>
                  <a:solidFill>
                    <a:schemeClr val="bg1">
                      <a:lumMod val="50000"/>
                      <a:alpha val="1000"/>
                    </a:schemeClr>
                  </a:solidFill>
                </a:ln>
                <a:solidFill>
                  <a:schemeClr val="bg1"/>
                </a:solidFill>
                <a:latin typeface="+mn-lt"/>
                <a:ea typeface="+mn-ea"/>
              </a:rPr>
              <a:t>Free</a:t>
            </a:r>
            <a:endParaRPr lang="en-US" sz="2400" dirty="0">
              <a:ln>
                <a:solidFill>
                  <a:schemeClr val="bg1">
                    <a:lumMod val="50000"/>
                    <a:alpha val="1000"/>
                  </a:schemeClr>
                </a:solidFill>
              </a:ln>
              <a:solidFill>
                <a:schemeClr val="bg1"/>
              </a:solidFill>
              <a:latin typeface="+mn-lt"/>
              <a:ea typeface="+mn-ea"/>
            </a:endParaRPr>
          </a:p>
        </p:txBody>
      </p:sp>
      <p:sp>
        <p:nvSpPr>
          <p:cNvPr id="69" name="Rectangle 68"/>
          <p:cNvSpPr/>
          <p:nvPr/>
        </p:nvSpPr>
        <p:spPr>
          <a:xfrm>
            <a:off x="9366725" y="4774365"/>
            <a:ext cx="2002853" cy="500712"/>
          </a:xfrm>
          <a:prstGeom prst="rect">
            <a:avLst/>
          </a:prstGeom>
          <a:ln>
            <a:noFill/>
          </a:ln>
        </p:spPr>
        <p:txBody>
          <a:bodyPr wrap="none" lIns="130110" tIns="65055" rIns="130110" bIns="65055">
            <a:spAutoFit/>
          </a:bodyPr>
          <a:lstStyle/>
          <a:p>
            <a:r>
              <a:rPr lang="en-US" sz="2400" dirty="0" smtClean="0">
                <a:ln>
                  <a:solidFill>
                    <a:schemeClr val="bg1">
                      <a:lumMod val="50000"/>
                      <a:alpha val="1000"/>
                    </a:schemeClr>
                  </a:solidFill>
                </a:ln>
                <a:solidFill>
                  <a:schemeClr val="bg1"/>
                </a:solidFill>
                <a:latin typeface="+mn-lt"/>
                <a:ea typeface="+mn-ea"/>
              </a:rPr>
              <a:t>Web Service</a:t>
            </a:r>
            <a:endParaRPr lang="en-US" sz="2400" dirty="0">
              <a:ln>
                <a:solidFill>
                  <a:schemeClr val="bg1">
                    <a:lumMod val="50000"/>
                    <a:alpha val="1000"/>
                  </a:schemeClr>
                </a:solidFill>
              </a:ln>
              <a:solidFill>
                <a:schemeClr val="bg1"/>
              </a:solidFill>
              <a:latin typeface="+mn-lt"/>
              <a:ea typeface="+mn-ea"/>
            </a:endParaRPr>
          </a:p>
        </p:txBody>
      </p:sp>
      <p:sp>
        <p:nvSpPr>
          <p:cNvPr id="70" name="Round Same Side Corner Rectangle 69"/>
          <p:cNvSpPr/>
          <p:nvPr/>
        </p:nvSpPr>
        <p:spPr>
          <a:xfrm>
            <a:off x="5623055" y="7350349"/>
            <a:ext cx="6084036" cy="1114778"/>
          </a:xfrm>
          <a:prstGeom prst="round2SameRect">
            <a:avLst>
              <a:gd name="adj1" fmla="val 9367"/>
              <a:gd name="adj2" fmla="val 0"/>
            </a:avLst>
          </a:prstGeom>
          <a:gradFill>
            <a:gsLst>
              <a:gs pos="0">
                <a:schemeClr val="bg2">
                  <a:lumMod val="75000"/>
                </a:schemeClr>
              </a:gs>
              <a:gs pos="19000">
                <a:schemeClr val="bg2">
                  <a:lumMod val="75000"/>
                </a:schemeClr>
              </a:gs>
              <a:gs pos="100000">
                <a:schemeClr val="bg2">
                  <a:lumMod val="60000"/>
                  <a:lumOff val="4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6" name="Group 5"/>
          <p:cNvGrpSpPr/>
          <p:nvPr/>
        </p:nvGrpSpPr>
        <p:grpSpPr>
          <a:xfrm>
            <a:off x="5749636" y="7481453"/>
            <a:ext cx="5818910" cy="795762"/>
            <a:chOff x="5749636" y="7481453"/>
            <a:chExt cx="5818910" cy="795762"/>
          </a:xfrm>
        </p:grpSpPr>
        <p:sp>
          <p:nvSpPr>
            <p:cNvPr id="72" name="Rounded Rectangle 71"/>
            <p:cNvSpPr/>
            <p:nvPr/>
          </p:nvSpPr>
          <p:spPr bwMode="auto">
            <a:xfrm>
              <a:off x="5749636" y="7481453"/>
              <a:ext cx="5818910" cy="795762"/>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defTabSz="1548413">
                <a:lnSpc>
                  <a:spcPct val="90000"/>
                </a:lnSpc>
                <a:spcAft>
                  <a:spcPts val="2744"/>
                </a:spcAft>
                <a:buClr>
                  <a:srgbClr val="FFFFFF"/>
                </a:buClr>
                <a:buSzPct val="95000"/>
                <a:tabLst>
                  <a:tab pos="869738" algn="l"/>
                </a:tabLst>
                <a:defRPr/>
              </a:pPr>
              <a:endParaRPr lang="en-US" altLang="zh-CN" sz="2700" kern="0" dirty="0">
                <a:solidFill>
                  <a:srgbClr val="FFFFFF"/>
                </a:solidFill>
                <a:ea typeface="+mn-ea"/>
              </a:endParaRPr>
            </a:p>
          </p:txBody>
        </p:sp>
        <p:sp>
          <p:nvSpPr>
            <p:cNvPr id="73" name="Text Placeholder 2"/>
            <p:cNvSpPr txBox="1">
              <a:spLocks/>
            </p:cNvSpPr>
            <p:nvPr/>
          </p:nvSpPr>
          <p:spPr>
            <a:xfrm>
              <a:off x="6849709" y="7653118"/>
              <a:ext cx="3618764" cy="480131"/>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dirty="0" smtClean="0">
                  <a:solidFill>
                    <a:schemeClr val="bg1"/>
                  </a:solidFill>
                  <a:latin typeface="+mn-lt"/>
                </a:rPr>
                <a:t>Discovery</a:t>
              </a:r>
              <a:endParaRPr lang="en-US" dirty="0">
                <a:solidFill>
                  <a:schemeClr val="bg1"/>
                </a:solidFill>
                <a:latin typeface="+mn-lt"/>
              </a:endParaRPr>
            </a:p>
          </p:txBody>
        </p:sp>
      </p:grpSp>
      <p:sp>
        <p:nvSpPr>
          <p:cNvPr id="77" name="Round Same Side Corner Rectangle 76"/>
          <p:cNvSpPr/>
          <p:nvPr/>
        </p:nvSpPr>
        <p:spPr>
          <a:xfrm>
            <a:off x="5623055" y="8541839"/>
            <a:ext cx="6084036" cy="1114778"/>
          </a:xfrm>
          <a:prstGeom prst="round2SameRect">
            <a:avLst>
              <a:gd name="adj1" fmla="val 9367"/>
              <a:gd name="adj2" fmla="val 0"/>
            </a:avLst>
          </a:prstGeom>
          <a:gradFill>
            <a:gsLst>
              <a:gs pos="0">
                <a:schemeClr val="bg2">
                  <a:lumMod val="75000"/>
                </a:schemeClr>
              </a:gs>
              <a:gs pos="19000">
                <a:schemeClr val="bg2">
                  <a:lumMod val="75000"/>
                </a:schemeClr>
              </a:gs>
              <a:gs pos="100000">
                <a:schemeClr val="bg2">
                  <a:lumMod val="60000"/>
                  <a:lumOff val="4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7" name="Group 6"/>
          <p:cNvGrpSpPr/>
          <p:nvPr/>
        </p:nvGrpSpPr>
        <p:grpSpPr>
          <a:xfrm>
            <a:off x="5749636" y="8672943"/>
            <a:ext cx="5818910" cy="795762"/>
            <a:chOff x="5749636" y="8672943"/>
            <a:chExt cx="5818910" cy="795762"/>
          </a:xfrm>
        </p:grpSpPr>
        <p:sp>
          <p:nvSpPr>
            <p:cNvPr id="79" name="Rounded Rectangle 78"/>
            <p:cNvSpPr/>
            <p:nvPr/>
          </p:nvSpPr>
          <p:spPr bwMode="auto">
            <a:xfrm>
              <a:off x="5749636" y="8672943"/>
              <a:ext cx="5818910" cy="795762"/>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defTabSz="1548413">
                <a:lnSpc>
                  <a:spcPct val="90000"/>
                </a:lnSpc>
                <a:spcAft>
                  <a:spcPts val="2744"/>
                </a:spcAft>
                <a:buClr>
                  <a:srgbClr val="FFFFFF"/>
                </a:buClr>
                <a:buSzPct val="95000"/>
                <a:tabLst>
                  <a:tab pos="869738" algn="l"/>
                </a:tabLst>
                <a:defRPr/>
              </a:pPr>
              <a:endParaRPr lang="en-US" altLang="zh-CN" sz="2700" kern="0" dirty="0">
                <a:solidFill>
                  <a:srgbClr val="FFFFFF"/>
                </a:solidFill>
                <a:ea typeface="+mn-ea"/>
              </a:endParaRPr>
            </a:p>
          </p:txBody>
        </p:sp>
        <p:sp>
          <p:nvSpPr>
            <p:cNvPr id="80" name="Text Placeholder 2"/>
            <p:cNvSpPr txBox="1">
              <a:spLocks/>
            </p:cNvSpPr>
            <p:nvPr/>
          </p:nvSpPr>
          <p:spPr>
            <a:xfrm>
              <a:off x="6849709" y="8844608"/>
              <a:ext cx="3618764" cy="480131"/>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dirty="0" smtClean="0">
                  <a:solidFill>
                    <a:schemeClr val="bg1"/>
                  </a:solidFill>
                  <a:latin typeface="+mn-lt"/>
                </a:rPr>
                <a:t>Semantics</a:t>
              </a:r>
              <a:endParaRPr lang="en-US" dirty="0">
                <a:solidFill>
                  <a:schemeClr val="bg1"/>
                </a:solidFill>
                <a:latin typeface="+mn-lt"/>
              </a:endParaRPr>
            </a:p>
          </p:txBody>
        </p:sp>
      </p:grpSp>
      <p:grpSp>
        <p:nvGrpSpPr>
          <p:cNvPr id="5" name="Group 4"/>
          <p:cNvGrpSpPr/>
          <p:nvPr/>
        </p:nvGrpSpPr>
        <p:grpSpPr>
          <a:xfrm>
            <a:off x="5549741" y="1884217"/>
            <a:ext cx="3618764" cy="795762"/>
            <a:chOff x="5549741" y="1884217"/>
            <a:chExt cx="3618764" cy="795762"/>
          </a:xfrm>
        </p:grpSpPr>
        <p:sp>
          <p:nvSpPr>
            <p:cNvPr id="40" name="Rounded Rectangle 39"/>
            <p:cNvSpPr/>
            <p:nvPr/>
          </p:nvSpPr>
          <p:spPr bwMode="auto">
            <a:xfrm>
              <a:off x="5749636" y="1884217"/>
              <a:ext cx="3218974" cy="795762"/>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defTabSz="1548413">
                <a:lnSpc>
                  <a:spcPct val="90000"/>
                </a:lnSpc>
                <a:spcAft>
                  <a:spcPts val="2744"/>
                </a:spcAft>
                <a:buClr>
                  <a:srgbClr val="FFFFFF"/>
                </a:buClr>
                <a:buSzPct val="95000"/>
                <a:tabLst>
                  <a:tab pos="869738" algn="l"/>
                </a:tabLst>
                <a:defRPr/>
              </a:pPr>
              <a:endParaRPr lang="en-US" altLang="zh-CN" sz="2700" kern="0" dirty="0">
                <a:solidFill>
                  <a:srgbClr val="FFFFFF"/>
                </a:solidFill>
                <a:ea typeface="+mn-ea"/>
              </a:endParaRPr>
            </a:p>
          </p:txBody>
        </p:sp>
        <p:sp>
          <p:nvSpPr>
            <p:cNvPr id="41" name="Text Placeholder 2"/>
            <p:cNvSpPr txBox="1">
              <a:spLocks/>
            </p:cNvSpPr>
            <p:nvPr/>
          </p:nvSpPr>
          <p:spPr>
            <a:xfrm>
              <a:off x="5549741" y="2055882"/>
              <a:ext cx="3618764" cy="480131"/>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dirty="0">
                  <a:solidFill>
                    <a:schemeClr val="bg1"/>
                  </a:solidFill>
                  <a:latin typeface="+mn-lt"/>
                </a:rPr>
                <a:t>Different Formats</a:t>
              </a:r>
            </a:p>
          </p:txBody>
        </p:sp>
      </p:grpSp>
      <p:grpSp>
        <p:nvGrpSpPr>
          <p:cNvPr id="56" name="Group 55"/>
          <p:cNvGrpSpPr/>
          <p:nvPr/>
        </p:nvGrpSpPr>
        <p:grpSpPr>
          <a:xfrm>
            <a:off x="5549741" y="3893126"/>
            <a:ext cx="3618764" cy="795762"/>
            <a:chOff x="5549741" y="1884217"/>
            <a:chExt cx="3618764" cy="795762"/>
          </a:xfrm>
        </p:grpSpPr>
        <p:sp>
          <p:nvSpPr>
            <p:cNvPr id="57" name="Rounded Rectangle 56"/>
            <p:cNvSpPr/>
            <p:nvPr/>
          </p:nvSpPr>
          <p:spPr bwMode="auto">
            <a:xfrm>
              <a:off x="5749636" y="1884217"/>
              <a:ext cx="3218974" cy="795762"/>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defTabSz="1548413">
                <a:lnSpc>
                  <a:spcPct val="90000"/>
                </a:lnSpc>
                <a:spcAft>
                  <a:spcPts val="2744"/>
                </a:spcAft>
                <a:buClr>
                  <a:srgbClr val="FFFFFF"/>
                </a:buClr>
                <a:buSzPct val="95000"/>
                <a:tabLst>
                  <a:tab pos="869738" algn="l"/>
                </a:tabLst>
                <a:defRPr/>
              </a:pPr>
              <a:endParaRPr lang="en-US" altLang="zh-CN" sz="2700" kern="0" dirty="0">
                <a:solidFill>
                  <a:srgbClr val="FFFFFF"/>
                </a:solidFill>
                <a:ea typeface="+mn-ea"/>
              </a:endParaRPr>
            </a:p>
          </p:txBody>
        </p:sp>
        <p:sp>
          <p:nvSpPr>
            <p:cNvPr id="58" name="Text Placeholder 2"/>
            <p:cNvSpPr txBox="1">
              <a:spLocks/>
            </p:cNvSpPr>
            <p:nvPr/>
          </p:nvSpPr>
          <p:spPr>
            <a:xfrm>
              <a:off x="5549741" y="2055882"/>
              <a:ext cx="3618764" cy="480131"/>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dirty="0">
                  <a:solidFill>
                    <a:schemeClr val="bg1"/>
                  </a:solidFill>
                  <a:latin typeface="+mn-lt"/>
                </a:rPr>
                <a:t>Different </a:t>
              </a:r>
              <a:r>
                <a:rPr lang="en-US" dirty="0" smtClean="0">
                  <a:solidFill>
                    <a:schemeClr val="bg1"/>
                  </a:solidFill>
                  <a:latin typeface="+mn-lt"/>
                </a:rPr>
                <a:t>Access</a:t>
              </a:r>
              <a:endParaRPr lang="en-US" dirty="0">
                <a:solidFill>
                  <a:schemeClr val="bg1"/>
                </a:solidFill>
                <a:latin typeface="+mn-lt"/>
              </a:endParaRPr>
            </a:p>
          </p:txBody>
        </p:sp>
      </p:grpSp>
      <p:grpSp>
        <p:nvGrpSpPr>
          <p:cNvPr id="63" name="Group 62"/>
          <p:cNvGrpSpPr/>
          <p:nvPr/>
        </p:nvGrpSpPr>
        <p:grpSpPr>
          <a:xfrm>
            <a:off x="5549741" y="5832762"/>
            <a:ext cx="3618764" cy="795762"/>
            <a:chOff x="5549741" y="1884217"/>
            <a:chExt cx="3618764" cy="795762"/>
          </a:xfrm>
        </p:grpSpPr>
        <p:sp>
          <p:nvSpPr>
            <p:cNvPr id="64" name="Rounded Rectangle 63"/>
            <p:cNvSpPr/>
            <p:nvPr/>
          </p:nvSpPr>
          <p:spPr bwMode="auto">
            <a:xfrm>
              <a:off x="5749636" y="1884217"/>
              <a:ext cx="3218974" cy="795762"/>
            </a:xfrm>
            <a:prstGeom prst="roundRect">
              <a:avLst>
                <a:gd name="adj" fmla="val 6914"/>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defTabSz="1548413">
                <a:lnSpc>
                  <a:spcPct val="90000"/>
                </a:lnSpc>
                <a:spcAft>
                  <a:spcPts val="2744"/>
                </a:spcAft>
                <a:buClr>
                  <a:srgbClr val="FFFFFF"/>
                </a:buClr>
                <a:buSzPct val="95000"/>
                <a:tabLst>
                  <a:tab pos="869738" algn="l"/>
                </a:tabLst>
                <a:defRPr/>
              </a:pPr>
              <a:endParaRPr lang="en-US" altLang="zh-CN" sz="2700" kern="0" dirty="0">
                <a:solidFill>
                  <a:srgbClr val="FFFFFF"/>
                </a:solidFill>
                <a:ea typeface="+mn-ea"/>
              </a:endParaRPr>
            </a:p>
          </p:txBody>
        </p:sp>
        <p:sp>
          <p:nvSpPr>
            <p:cNvPr id="65" name="Text Placeholder 2"/>
            <p:cNvSpPr txBox="1">
              <a:spLocks/>
            </p:cNvSpPr>
            <p:nvPr/>
          </p:nvSpPr>
          <p:spPr>
            <a:xfrm>
              <a:off x="5549741" y="2055882"/>
              <a:ext cx="3618764" cy="480131"/>
            </a:xfrm>
            <a:prstGeom prst="rect">
              <a:avLst/>
            </a:prstGeom>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spcAft>
                  <a:spcPts val="0"/>
                </a:spcAft>
                <a:buNone/>
              </a:pPr>
              <a:r>
                <a:rPr lang="en-US" dirty="0" smtClean="0">
                  <a:solidFill>
                    <a:schemeClr val="bg1"/>
                  </a:solidFill>
                  <a:latin typeface="+mn-lt"/>
                </a:rPr>
                <a:t>Different Billing</a:t>
              </a:r>
              <a:endParaRPr lang="en-US" dirty="0">
                <a:solidFill>
                  <a:schemeClr val="bg1"/>
                </a:solidFill>
                <a:latin typeface="+mn-lt"/>
              </a:endParaRPr>
            </a:p>
          </p:txBody>
        </p:sp>
      </p:gr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166360"/>
            <a:ext cx="5248077" cy="4587239"/>
          </a:xfrm>
          <a:prstGeom prst="rect">
            <a:avLst/>
          </a:prstGeom>
        </p:spPr>
      </p:pic>
      <p:pic>
        <p:nvPicPr>
          <p:cNvPr id="46" name="Picture 4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4972940" y="3199205"/>
            <a:ext cx="1900125" cy="1007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46"/>
          <p:cNvPicPr>
            <a:picLocks noChangeAspect="1" noChangeArrowheads="1"/>
          </p:cNvPicPr>
          <p:nvPr/>
        </p:nvPicPr>
        <p:blipFill>
          <a:blip r:embed="rId6" cstate="email">
            <a:extLst>
              <a:ext uri="{28A0092B-C50C-407E-A947-70E740481C1C}">
                <a14:useLocalDpi xmlns:a14="http://schemas.microsoft.com/office/drawing/2010/main"/>
              </a:ext>
            </a:extLst>
          </a:blip>
          <a:stretch>
            <a:fillRect/>
          </a:stretch>
        </p:blipFill>
        <p:spPr bwMode="auto">
          <a:xfrm>
            <a:off x="12601939" y="6349102"/>
            <a:ext cx="2611257" cy="846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47"/>
          <p:cNvPicPr>
            <a:picLocks noChangeAspect="1" noChangeArrowheads="1"/>
          </p:cNvPicPr>
          <p:nvPr/>
        </p:nvPicPr>
        <p:blipFill>
          <a:blip r:embed="rId7" cstate="email">
            <a:extLst>
              <a:ext uri="{28A0092B-C50C-407E-A947-70E740481C1C}">
                <a14:useLocalDpi xmlns:a14="http://schemas.microsoft.com/office/drawing/2010/main"/>
              </a:ext>
            </a:extLst>
          </a:blip>
          <a:stretch>
            <a:fillRect/>
          </a:stretch>
        </p:blipFill>
        <p:spPr bwMode="auto">
          <a:xfrm>
            <a:off x="13047217" y="5562118"/>
            <a:ext cx="2964193" cy="541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4360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500"/>
                                  </p:stCondLst>
                                  <p:childTnLst>
                                    <p:set>
                                      <p:cBhvr>
                                        <p:cTn id="6" dur="1" fill="hold">
                                          <p:stCondLst>
                                            <p:cond delay="0"/>
                                          </p:stCondLst>
                                        </p:cTn>
                                        <p:tgtEl>
                                          <p:spTgt spid="52"/>
                                        </p:tgtEl>
                                        <p:attrNameLst>
                                          <p:attrName>style.visibility</p:attrName>
                                        </p:attrNameLst>
                                      </p:cBhvr>
                                      <p:to>
                                        <p:strVal val="visible"/>
                                      </p:to>
                                    </p:set>
                                    <p:animEffect transition="in" filter="barn(outVertical)">
                                      <p:cBhvr>
                                        <p:cTn id="7" dur="500"/>
                                        <p:tgtEl>
                                          <p:spTgt spid="52"/>
                                        </p:tgtEl>
                                      </p:cBhvr>
                                    </p:animEffect>
                                  </p:childTnLst>
                                </p:cTn>
                              </p:par>
                              <p:par>
                                <p:cTn id="8" presetID="42" presetClass="entr" presetSubtype="0" fill="hold" nodeType="withEffect">
                                  <p:stCondLst>
                                    <p:cond delay="7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anim calcmode="lin" valueType="num">
                                      <p:cBhvr>
                                        <p:cTn id="11" dur="500" fill="hold"/>
                                        <p:tgtEl>
                                          <p:spTgt spid="5"/>
                                        </p:tgtEl>
                                        <p:attrNameLst>
                                          <p:attrName>ppt_x</p:attrName>
                                        </p:attrNameLst>
                                      </p:cBhvr>
                                      <p:tavLst>
                                        <p:tav tm="0">
                                          <p:val>
                                            <p:strVal val="#ppt_x"/>
                                          </p:val>
                                        </p:tav>
                                        <p:tav tm="100000">
                                          <p:val>
                                            <p:strVal val="#ppt_x"/>
                                          </p:val>
                                        </p:tav>
                                      </p:tavLst>
                                    </p:anim>
                                    <p:anim calcmode="lin" valueType="num">
                                      <p:cBhvr>
                                        <p:cTn id="12" dur="500" fill="hold"/>
                                        <p:tgtEl>
                                          <p:spTgt spid="5"/>
                                        </p:tgtEl>
                                        <p:attrNameLst>
                                          <p:attrName>ppt_y</p:attrName>
                                        </p:attrNameLst>
                                      </p:cBhvr>
                                      <p:tavLst>
                                        <p:tav tm="0">
                                          <p:val>
                                            <p:strVal val="#ppt_y+.1"/>
                                          </p:val>
                                        </p:tav>
                                        <p:tav tm="100000">
                                          <p:val>
                                            <p:strVal val="#ppt_y"/>
                                          </p:val>
                                        </p:tav>
                                      </p:tavLst>
                                    </p:anim>
                                  </p:childTnLst>
                                </p:cTn>
                              </p:par>
                            </p:childTnLst>
                          </p:cTn>
                        </p:par>
                        <p:par>
                          <p:cTn id="13" fill="hold">
                            <p:stCondLst>
                              <p:cond delay="1200"/>
                            </p:stCondLst>
                            <p:childTnLst>
                              <p:par>
                                <p:cTn id="14" presetID="10" presetClass="entr" presetSubtype="0"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500"/>
                                        <p:tgtEl>
                                          <p:spTgt spid="4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500"/>
                                        <p:tgtEl>
                                          <p:spTgt spid="44"/>
                                        </p:tgtEl>
                                      </p:cBhvr>
                                    </p:animEffect>
                                  </p:childTnLst>
                                </p:cTn>
                              </p:par>
                              <p:par>
                                <p:cTn id="23" presetID="35" presetClass="path" presetSubtype="0" accel="50000" decel="50000" fill="hold" grpId="1" nodeType="withEffect">
                                  <p:stCondLst>
                                    <p:cond delay="0"/>
                                  </p:stCondLst>
                                  <p:childTnLst>
                                    <p:animMotion origin="layout" path="M 4.55977E-6 -4.57784E-6 L -0.17912 0.04539 " pathEditMode="relative" rAng="0" ptsTypes="AA">
                                      <p:cBhvr>
                                        <p:cTn id="24" dur="750" spd="-100000" fill="hold"/>
                                        <p:tgtEl>
                                          <p:spTgt spid="43"/>
                                        </p:tgtEl>
                                        <p:attrNameLst>
                                          <p:attrName>ppt_x</p:attrName>
                                          <p:attrName>ppt_y</p:attrName>
                                        </p:attrNameLst>
                                      </p:cBhvr>
                                      <p:rCtr x="-8960" y="2261"/>
                                    </p:animMotion>
                                  </p:childTnLst>
                                </p:cTn>
                              </p:par>
                              <p:par>
                                <p:cTn id="25" presetID="35" presetClass="path" presetSubtype="0" accel="50000" decel="50000" fill="hold" grpId="1" nodeType="withEffect">
                                  <p:stCondLst>
                                    <p:cond delay="0"/>
                                  </p:stCondLst>
                                  <p:childTnLst>
                                    <p:animMotion origin="layout" path="M 4.55977E-6 3.29917E-6 L -0.17747 3.29917E-6 " pathEditMode="relative" rAng="0" ptsTypes="AA">
                                      <p:cBhvr>
                                        <p:cTn id="26" dur="750" spd="-100000" fill="hold"/>
                                        <p:tgtEl>
                                          <p:spTgt spid="42"/>
                                        </p:tgtEl>
                                        <p:attrNameLst>
                                          <p:attrName>ppt_x</p:attrName>
                                          <p:attrName>ppt_y</p:attrName>
                                        </p:attrNameLst>
                                      </p:cBhvr>
                                      <p:rCtr x="-8878" y="0"/>
                                    </p:animMotion>
                                  </p:childTnLst>
                                </p:cTn>
                              </p:par>
                              <p:par>
                                <p:cTn id="27" presetID="35" presetClass="path" presetSubtype="0" accel="50000" decel="50000" fill="hold" grpId="1" nodeType="withEffect">
                                  <p:stCondLst>
                                    <p:cond delay="0"/>
                                  </p:stCondLst>
                                  <p:childTnLst>
                                    <p:animMotion origin="layout" path="M 4.55977E-6 1.17618E-6 L -0.17665 -0.04832 " pathEditMode="relative" rAng="0" ptsTypes="AA">
                                      <p:cBhvr>
                                        <p:cTn id="28" dur="750" spd="-100000" fill="hold"/>
                                        <p:tgtEl>
                                          <p:spTgt spid="44"/>
                                        </p:tgtEl>
                                        <p:attrNameLst>
                                          <p:attrName>ppt_x</p:attrName>
                                          <p:attrName>ppt_y</p:attrName>
                                        </p:attrNameLst>
                                      </p:cBhvr>
                                      <p:rCtr x="-8832" y="-2424"/>
                                    </p:animMotion>
                                  </p:childTnLst>
                                </p:cTn>
                              </p:par>
                            </p:childTnLst>
                          </p:cTn>
                        </p:par>
                        <p:par>
                          <p:cTn id="29" fill="hold">
                            <p:stCondLst>
                              <p:cond delay="1950"/>
                            </p:stCondLst>
                            <p:childTnLst>
                              <p:par>
                                <p:cTn id="30" presetID="16" presetClass="entr" presetSubtype="37" fill="hold" nodeType="afterEffect">
                                  <p:stCondLst>
                                    <p:cond delay="500"/>
                                  </p:stCondLst>
                                  <p:childTnLst>
                                    <p:set>
                                      <p:cBhvr>
                                        <p:cTn id="31" dur="1" fill="hold">
                                          <p:stCondLst>
                                            <p:cond delay="0"/>
                                          </p:stCondLst>
                                        </p:cTn>
                                        <p:tgtEl>
                                          <p:spTgt spid="55"/>
                                        </p:tgtEl>
                                        <p:attrNameLst>
                                          <p:attrName>style.visibility</p:attrName>
                                        </p:attrNameLst>
                                      </p:cBhvr>
                                      <p:to>
                                        <p:strVal val="visible"/>
                                      </p:to>
                                    </p:set>
                                    <p:animEffect transition="in" filter="barn(outVertical)">
                                      <p:cBhvr>
                                        <p:cTn id="32" dur="500"/>
                                        <p:tgtEl>
                                          <p:spTgt spid="55"/>
                                        </p:tgtEl>
                                      </p:cBhvr>
                                    </p:animEffect>
                                  </p:childTnLst>
                                </p:cTn>
                              </p:par>
                              <p:par>
                                <p:cTn id="33" presetID="42" presetClass="entr" presetSubtype="0" fill="hold" nodeType="withEffect">
                                  <p:stCondLst>
                                    <p:cond delay="750"/>
                                  </p:stCondLst>
                                  <p:childTnLst>
                                    <p:set>
                                      <p:cBhvr>
                                        <p:cTn id="34" dur="1" fill="hold">
                                          <p:stCondLst>
                                            <p:cond delay="0"/>
                                          </p:stCondLst>
                                        </p:cTn>
                                        <p:tgtEl>
                                          <p:spTgt spid="56"/>
                                        </p:tgtEl>
                                        <p:attrNameLst>
                                          <p:attrName>style.visibility</p:attrName>
                                        </p:attrNameLst>
                                      </p:cBhvr>
                                      <p:to>
                                        <p:strVal val="visible"/>
                                      </p:to>
                                    </p:set>
                                    <p:animEffect transition="in" filter="fade">
                                      <p:cBhvr>
                                        <p:cTn id="35" dur="500"/>
                                        <p:tgtEl>
                                          <p:spTgt spid="56"/>
                                        </p:tgtEl>
                                      </p:cBhvr>
                                    </p:animEffect>
                                    <p:anim calcmode="lin" valueType="num">
                                      <p:cBhvr>
                                        <p:cTn id="36" dur="500" fill="hold"/>
                                        <p:tgtEl>
                                          <p:spTgt spid="56"/>
                                        </p:tgtEl>
                                        <p:attrNameLst>
                                          <p:attrName>ppt_x</p:attrName>
                                        </p:attrNameLst>
                                      </p:cBhvr>
                                      <p:tavLst>
                                        <p:tav tm="0">
                                          <p:val>
                                            <p:strVal val="#ppt_x"/>
                                          </p:val>
                                        </p:tav>
                                        <p:tav tm="100000">
                                          <p:val>
                                            <p:strVal val="#ppt_x"/>
                                          </p:val>
                                        </p:tav>
                                      </p:tavLst>
                                    </p:anim>
                                    <p:anim calcmode="lin" valueType="num">
                                      <p:cBhvr>
                                        <p:cTn id="37" dur="500" fill="hold"/>
                                        <p:tgtEl>
                                          <p:spTgt spid="56"/>
                                        </p:tgtEl>
                                        <p:attrNameLst>
                                          <p:attrName>ppt_y</p:attrName>
                                        </p:attrNameLst>
                                      </p:cBhvr>
                                      <p:tavLst>
                                        <p:tav tm="0">
                                          <p:val>
                                            <p:strVal val="#ppt_y+.1"/>
                                          </p:val>
                                        </p:tav>
                                        <p:tav tm="100000">
                                          <p:val>
                                            <p:strVal val="#ppt_y"/>
                                          </p:val>
                                        </p:tav>
                                      </p:tavLst>
                                    </p:anim>
                                  </p:childTnLst>
                                </p:cTn>
                              </p:par>
                            </p:childTnLst>
                          </p:cTn>
                        </p:par>
                        <p:par>
                          <p:cTn id="38" fill="hold">
                            <p:stCondLst>
                              <p:cond delay="3200"/>
                            </p:stCondLst>
                            <p:childTnLst>
                              <p:par>
                                <p:cTn id="39" presetID="10" presetClass="entr" presetSubtype="0" fill="hold" grpId="0"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fade">
                                      <p:cBhvr>
                                        <p:cTn id="41" dur="500"/>
                                        <p:tgtEl>
                                          <p:spTgt spid="60"/>
                                        </p:tgtEl>
                                      </p:cBhvr>
                                    </p:animEffect>
                                  </p:childTnLst>
                                </p:cTn>
                              </p:par>
                              <p:par>
                                <p:cTn id="42" presetID="35" presetClass="path" presetSubtype="0" accel="50000" decel="50000" fill="hold" grpId="1" nodeType="withEffect">
                                  <p:stCondLst>
                                    <p:cond delay="0"/>
                                  </p:stCondLst>
                                  <p:childTnLst>
                                    <p:animMotion origin="layout" path="M 4.55977E-6 -3.06979E-6 L -0.17912 0.06296 " pathEditMode="relative" rAng="0" ptsTypes="AA">
                                      <p:cBhvr>
                                        <p:cTn id="43" dur="750" spd="-100000" fill="hold"/>
                                        <p:tgtEl>
                                          <p:spTgt spid="60"/>
                                        </p:tgtEl>
                                        <p:attrNameLst>
                                          <p:attrName>ppt_x</p:attrName>
                                          <p:attrName>ppt_y</p:attrName>
                                        </p:attrNameLst>
                                      </p:cBhvr>
                                      <p:rCtr x="-8960" y="3140"/>
                                    </p:animMotion>
                                  </p:childTnLst>
                                </p:cTn>
                              </p:par>
                              <p:par>
                                <p:cTn id="44" presetID="10" presetClass="entr" presetSubtype="0" fill="hold" grpId="0" nodeType="with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fade">
                                      <p:cBhvr>
                                        <p:cTn id="46" dur="500"/>
                                        <p:tgtEl>
                                          <p:spTgt spid="59"/>
                                        </p:tgtEl>
                                      </p:cBhvr>
                                    </p:animEffect>
                                  </p:childTnLst>
                                </p:cTn>
                              </p:par>
                              <p:par>
                                <p:cTn id="47" presetID="35" presetClass="path" presetSubtype="0" accel="50000" decel="50000" fill="hold" grpId="1" nodeType="withEffect">
                                  <p:stCondLst>
                                    <p:cond delay="0"/>
                                  </p:stCondLst>
                                  <p:childTnLst>
                                    <p:animMotion origin="layout" path="M -1.373E-7 -1.5625E-6 L -0.17757 0.01579 " pathEditMode="relative" rAng="0" ptsTypes="AA">
                                      <p:cBhvr>
                                        <p:cTn id="48" dur="750" spd="-100000" fill="hold"/>
                                        <p:tgtEl>
                                          <p:spTgt spid="59"/>
                                        </p:tgtEl>
                                        <p:attrNameLst>
                                          <p:attrName>ppt_x</p:attrName>
                                          <p:attrName>ppt_y</p:attrName>
                                        </p:attrNameLst>
                                      </p:cBhvr>
                                      <p:rCtr x="-8879" y="781"/>
                                    </p:animMotion>
                                  </p:childTnLst>
                                </p:cTn>
                              </p:par>
                              <p:par>
                                <p:cTn id="49" presetID="10" presetClass="entr" presetSubtype="0"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fade">
                                      <p:cBhvr>
                                        <p:cTn id="51" dur="500"/>
                                        <p:tgtEl>
                                          <p:spTgt spid="61"/>
                                        </p:tgtEl>
                                      </p:cBhvr>
                                    </p:animEffect>
                                  </p:childTnLst>
                                </p:cTn>
                              </p:par>
                              <p:par>
                                <p:cTn id="52" presetID="35" presetClass="path" presetSubtype="0" accel="50000" decel="50000" fill="hold" grpId="1" nodeType="withEffect">
                                  <p:stCondLst>
                                    <p:cond delay="0"/>
                                  </p:stCondLst>
                                  <p:childTnLst>
                                    <p:animMotion origin="layout" path="M -1.373E-7 3.4375E-6 L -0.1784 -0.03109 " pathEditMode="relative" rAng="0" ptsTypes="AA">
                                      <p:cBhvr>
                                        <p:cTn id="53" dur="750" spd="-100000" fill="hold"/>
                                        <p:tgtEl>
                                          <p:spTgt spid="61"/>
                                        </p:tgtEl>
                                        <p:attrNameLst>
                                          <p:attrName>ppt_x</p:attrName>
                                          <p:attrName>ppt_y</p:attrName>
                                        </p:attrNameLst>
                                      </p:cBhvr>
                                      <p:rCtr x="-8924" y="-1563"/>
                                    </p:animMotion>
                                  </p:childTnLst>
                                </p:cTn>
                              </p:par>
                              <p:par>
                                <p:cTn id="54" presetID="10" presetClass="entr" presetSubtype="0" fill="hold" grpId="0" nodeType="withEffect">
                                  <p:stCondLst>
                                    <p:cond delay="0"/>
                                  </p:st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35" presetClass="path" presetSubtype="0" accel="50000" decel="50000" fill="hold" grpId="1" nodeType="withEffect">
                                  <p:stCondLst>
                                    <p:cond delay="0"/>
                                  </p:stCondLst>
                                  <p:childTnLst>
                                    <p:animMotion origin="layout" path="M -3.20366E-6 3.28125E-6 L -0.17666 -0.07325 " pathEditMode="relative" rAng="0" ptsTypes="AA">
                                      <p:cBhvr>
                                        <p:cTn id="58" dur="750" spd="-100000" fill="hold"/>
                                        <p:tgtEl>
                                          <p:spTgt spid="69"/>
                                        </p:tgtEl>
                                        <p:attrNameLst>
                                          <p:attrName>ppt_x</p:attrName>
                                          <p:attrName>ppt_y</p:attrName>
                                        </p:attrNameLst>
                                      </p:cBhvr>
                                      <p:rCtr x="-8833" y="-3662"/>
                                    </p:animMotion>
                                  </p:childTnLst>
                                </p:cTn>
                              </p:par>
                            </p:childTnLst>
                          </p:cTn>
                        </p:par>
                        <p:par>
                          <p:cTn id="59" fill="hold">
                            <p:stCondLst>
                              <p:cond delay="3950"/>
                            </p:stCondLst>
                            <p:childTnLst>
                              <p:par>
                                <p:cTn id="60" presetID="16" presetClass="entr" presetSubtype="37" fill="hold" nodeType="afterEffect">
                                  <p:stCondLst>
                                    <p:cond delay="500"/>
                                  </p:stCondLst>
                                  <p:childTnLst>
                                    <p:set>
                                      <p:cBhvr>
                                        <p:cTn id="61" dur="1" fill="hold">
                                          <p:stCondLst>
                                            <p:cond delay="0"/>
                                          </p:stCondLst>
                                        </p:cTn>
                                        <p:tgtEl>
                                          <p:spTgt spid="62"/>
                                        </p:tgtEl>
                                        <p:attrNameLst>
                                          <p:attrName>style.visibility</p:attrName>
                                        </p:attrNameLst>
                                      </p:cBhvr>
                                      <p:to>
                                        <p:strVal val="visible"/>
                                      </p:to>
                                    </p:set>
                                    <p:animEffect transition="in" filter="barn(outVertical)">
                                      <p:cBhvr>
                                        <p:cTn id="62" dur="500"/>
                                        <p:tgtEl>
                                          <p:spTgt spid="62"/>
                                        </p:tgtEl>
                                      </p:cBhvr>
                                    </p:animEffect>
                                  </p:childTnLst>
                                </p:cTn>
                              </p:par>
                              <p:par>
                                <p:cTn id="63" presetID="42" presetClass="entr" presetSubtype="0" fill="hold" nodeType="withEffect">
                                  <p:stCondLst>
                                    <p:cond delay="750"/>
                                  </p:stCondLst>
                                  <p:childTnLst>
                                    <p:set>
                                      <p:cBhvr>
                                        <p:cTn id="64" dur="1" fill="hold">
                                          <p:stCondLst>
                                            <p:cond delay="0"/>
                                          </p:stCondLst>
                                        </p:cTn>
                                        <p:tgtEl>
                                          <p:spTgt spid="63"/>
                                        </p:tgtEl>
                                        <p:attrNameLst>
                                          <p:attrName>style.visibility</p:attrName>
                                        </p:attrNameLst>
                                      </p:cBhvr>
                                      <p:to>
                                        <p:strVal val="visible"/>
                                      </p:to>
                                    </p:set>
                                    <p:animEffect transition="in" filter="fade">
                                      <p:cBhvr>
                                        <p:cTn id="65" dur="500"/>
                                        <p:tgtEl>
                                          <p:spTgt spid="63"/>
                                        </p:tgtEl>
                                      </p:cBhvr>
                                    </p:animEffect>
                                    <p:anim calcmode="lin" valueType="num">
                                      <p:cBhvr>
                                        <p:cTn id="66" dur="500" fill="hold"/>
                                        <p:tgtEl>
                                          <p:spTgt spid="63"/>
                                        </p:tgtEl>
                                        <p:attrNameLst>
                                          <p:attrName>ppt_x</p:attrName>
                                        </p:attrNameLst>
                                      </p:cBhvr>
                                      <p:tavLst>
                                        <p:tav tm="0">
                                          <p:val>
                                            <p:strVal val="#ppt_x"/>
                                          </p:val>
                                        </p:tav>
                                        <p:tav tm="100000">
                                          <p:val>
                                            <p:strVal val="#ppt_x"/>
                                          </p:val>
                                        </p:tav>
                                      </p:tavLst>
                                    </p:anim>
                                    <p:anim calcmode="lin" valueType="num">
                                      <p:cBhvr>
                                        <p:cTn id="67" dur="500" fill="hold"/>
                                        <p:tgtEl>
                                          <p:spTgt spid="63"/>
                                        </p:tgtEl>
                                        <p:attrNameLst>
                                          <p:attrName>ppt_y</p:attrName>
                                        </p:attrNameLst>
                                      </p:cBhvr>
                                      <p:tavLst>
                                        <p:tav tm="0">
                                          <p:val>
                                            <p:strVal val="#ppt_y+.1"/>
                                          </p:val>
                                        </p:tav>
                                        <p:tav tm="100000">
                                          <p:val>
                                            <p:strVal val="#ppt_y"/>
                                          </p:val>
                                        </p:tav>
                                      </p:tavLst>
                                    </p:anim>
                                  </p:childTnLst>
                                </p:cTn>
                              </p:par>
                            </p:childTnLst>
                          </p:cTn>
                        </p:par>
                        <p:par>
                          <p:cTn id="68" fill="hold">
                            <p:stCondLst>
                              <p:cond delay="5200"/>
                            </p:stCondLst>
                            <p:childTnLst>
                              <p:par>
                                <p:cTn id="69" presetID="10"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500"/>
                                        <p:tgtEl>
                                          <p:spTgt spid="67"/>
                                        </p:tgtEl>
                                      </p:cBhvr>
                                    </p:animEffect>
                                  </p:childTnLst>
                                </p:cTn>
                              </p:par>
                              <p:par>
                                <p:cTn id="72" presetID="35" presetClass="path" presetSubtype="0" accel="50000" decel="50000" fill="hold" grpId="1" nodeType="withEffect">
                                  <p:stCondLst>
                                    <p:cond delay="0"/>
                                  </p:stCondLst>
                                  <p:childTnLst>
                                    <p:animMotion origin="layout" path="M 9.38215E-7 -1.71875E-6 L -0.17584 0.05322 " pathEditMode="relative" rAng="0" ptsTypes="AA">
                                      <p:cBhvr>
                                        <p:cTn id="73" dur="750" spd="-100000" fill="hold"/>
                                        <p:tgtEl>
                                          <p:spTgt spid="67"/>
                                        </p:tgtEl>
                                        <p:attrNameLst>
                                          <p:attrName>ppt_x</p:attrName>
                                          <p:attrName>ppt_y</p:attrName>
                                        </p:attrNameLst>
                                      </p:cBhvr>
                                      <p:rCtr x="-8796" y="2653"/>
                                    </p:animMotion>
                                  </p:childTnLst>
                                </p:cTn>
                              </p:par>
                              <p:par>
                                <p:cTn id="74" presetID="10" presetClass="entr" presetSubtype="0" fill="hold" grpId="0"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35" presetClass="path" presetSubtype="0" accel="50000" decel="50000" fill="hold" grpId="1" nodeType="withEffect">
                                  <p:stCondLst>
                                    <p:cond delay="0"/>
                                  </p:stCondLst>
                                  <p:childTnLst>
                                    <p:animMotion origin="layout" path="M 9.38215E-7 3.28125E-6 L -0.17574 0.00488 " pathEditMode="relative" rAng="0" ptsTypes="AA">
                                      <p:cBhvr>
                                        <p:cTn id="78" dur="750" spd="-100000" fill="hold"/>
                                        <p:tgtEl>
                                          <p:spTgt spid="66"/>
                                        </p:tgtEl>
                                        <p:attrNameLst>
                                          <p:attrName>ppt_x</p:attrName>
                                          <p:attrName>ppt_y</p:attrName>
                                        </p:attrNameLst>
                                      </p:cBhvr>
                                      <p:rCtr x="-8787" y="244"/>
                                    </p:animMotion>
                                  </p:childTnLst>
                                </p:cTn>
                              </p:par>
                              <p:par>
                                <p:cTn id="79" presetID="10" presetClass="entr" presetSubtype="0" fill="hold" grpId="0" nodeType="with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fade">
                                      <p:cBhvr>
                                        <p:cTn id="81" dur="500"/>
                                        <p:tgtEl>
                                          <p:spTgt spid="68"/>
                                        </p:tgtEl>
                                      </p:cBhvr>
                                    </p:animEffect>
                                  </p:childTnLst>
                                </p:cTn>
                              </p:par>
                              <p:par>
                                <p:cTn id="82" presetID="35" presetClass="path" presetSubtype="0" accel="50000" decel="50000" fill="hold" grpId="1" nodeType="withEffect">
                                  <p:stCondLst>
                                    <p:cond delay="0"/>
                                  </p:stCondLst>
                                  <p:childTnLst>
                                    <p:animMotion origin="layout" path="M 9.38215E-7 -1.71875E-6 L -0.17758 -0.04508 " pathEditMode="relative" rAng="0" ptsTypes="AA">
                                      <p:cBhvr>
                                        <p:cTn id="83" dur="750" spd="-100000" fill="hold"/>
                                        <p:tgtEl>
                                          <p:spTgt spid="68"/>
                                        </p:tgtEl>
                                        <p:attrNameLst>
                                          <p:attrName>ppt_x</p:attrName>
                                          <p:attrName>ppt_y</p:attrName>
                                        </p:attrNameLst>
                                      </p:cBhvr>
                                      <p:rCtr x="-8879" y="-2262"/>
                                    </p:animMotion>
                                  </p:childTnLst>
                                </p:cTn>
                              </p:par>
                            </p:childTnLst>
                          </p:cTn>
                        </p:par>
                        <p:par>
                          <p:cTn id="84" fill="hold">
                            <p:stCondLst>
                              <p:cond delay="5950"/>
                            </p:stCondLst>
                            <p:childTnLst>
                              <p:par>
                                <p:cTn id="85" presetID="16" presetClass="entr" presetSubtype="37" fill="hold" nodeType="afterEffect">
                                  <p:stCondLst>
                                    <p:cond delay="500"/>
                                  </p:stCondLst>
                                  <p:childTnLst>
                                    <p:set>
                                      <p:cBhvr>
                                        <p:cTn id="86" dur="1" fill="hold">
                                          <p:stCondLst>
                                            <p:cond delay="0"/>
                                          </p:stCondLst>
                                        </p:cTn>
                                        <p:tgtEl>
                                          <p:spTgt spid="70"/>
                                        </p:tgtEl>
                                        <p:attrNameLst>
                                          <p:attrName>style.visibility</p:attrName>
                                        </p:attrNameLst>
                                      </p:cBhvr>
                                      <p:to>
                                        <p:strVal val="visible"/>
                                      </p:to>
                                    </p:set>
                                    <p:animEffect transition="in" filter="barn(outVertical)">
                                      <p:cBhvr>
                                        <p:cTn id="87" dur="500"/>
                                        <p:tgtEl>
                                          <p:spTgt spid="70"/>
                                        </p:tgtEl>
                                      </p:cBhvr>
                                    </p:animEffect>
                                  </p:childTnLst>
                                </p:cTn>
                              </p:par>
                              <p:par>
                                <p:cTn id="88" presetID="42" presetClass="entr" presetSubtype="0" fill="hold" nodeType="withEffect">
                                  <p:stCondLst>
                                    <p:cond delay="75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500"/>
                                        <p:tgtEl>
                                          <p:spTgt spid="6"/>
                                        </p:tgtEl>
                                      </p:cBhvr>
                                    </p:animEffect>
                                    <p:anim calcmode="lin" valueType="num">
                                      <p:cBhvr>
                                        <p:cTn id="91" dur="500" fill="hold"/>
                                        <p:tgtEl>
                                          <p:spTgt spid="6"/>
                                        </p:tgtEl>
                                        <p:attrNameLst>
                                          <p:attrName>ppt_x</p:attrName>
                                        </p:attrNameLst>
                                      </p:cBhvr>
                                      <p:tavLst>
                                        <p:tav tm="0">
                                          <p:val>
                                            <p:strVal val="#ppt_x"/>
                                          </p:val>
                                        </p:tav>
                                        <p:tav tm="100000">
                                          <p:val>
                                            <p:strVal val="#ppt_x"/>
                                          </p:val>
                                        </p:tav>
                                      </p:tavLst>
                                    </p:anim>
                                    <p:anim calcmode="lin" valueType="num">
                                      <p:cBhvr>
                                        <p:cTn id="92" dur="500" fill="hold"/>
                                        <p:tgtEl>
                                          <p:spTgt spid="6"/>
                                        </p:tgtEl>
                                        <p:attrNameLst>
                                          <p:attrName>ppt_y</p:attrName>
                                        </p:attrNameLst>
                                      </p:cBhvr>
                                      <p:tavLst>
                                        <p:tav tm="0">
                                          <p:val>
                                            <p:strVal val="#ppt_y+.1"/>
                                          </p:val>
                                        </p:tav>
                                        <p:tav tm="100000">
                                          <p:val>
                                            <p:strVal val="#ppt_y"/>
                                          </p:val>
                                        </p:tav>
                                      </p:tavLst>
                                    </p:anim>
                                  </p:childTnLst>
                                </p:cTn>
                              </p:par>
                            </p:childTnLst>
                          </p:cTn>
                        </p:par>
                        <p:par>
                          <p:cTn id="93" fill="hold">
                            <p:stCondLst>
                              <p:cond delay="7200"/>
                            </p:stCondLst>
                            <p:childTnLst>
                              <p:par>
                                <p:cTn id="94" presetID="16" presetClass="entr" presetSubtype="37" fill="hold" nodeType="afterEffect">
                                  <p:stCondLst>
                                    <p:cond delay="500"/>
                                  </p:stCondLst>
                                  <p:childTnLst>
                                    <p:set>
                                      <p:cBhvr>
                                        <p:cTn id="95" dur="1" fill="hold">
                                          <p:stCondLst>
                                            <p:cond delay="0"/>
                                          </p:stCondLst>
                                        </p:cTn>
                                        <p:tgtEl>
                                          <p:spTgt spid="77"/>
                                        </p:tgtEl>
                                        <p:attrNameLst>
                                          <p:attrName>style.visibility</p:attrName>
                                        </p:attrNameLst>
                                      </p:cBhvr>
                                      <p:to>
                                        <p:strVal val="visible"/>
                                      </p:to>
                                    </p:set>
                                    <p:animEffect transition="in" filter="barn(outVertical)">
                                      <p:cBhvr>
                                        <p:cTn id="96" dur="500"/>
                                        <p:tgtEl>
                                          <p:spTgt spid="77"/>
                                        </p:tgtEl>
                                      </p:cBhvr>
                                    </p:animEffect>
                                  </p:childTnLst>
                                </p:cTn>
                              </p:par>
                              <p:par>
                                <p:cTn id="97" presetID="42" presetClass="entr" presetSubtype="0" fill="hold" nodeType="withEffect">
                                  <p:stCondLst>
                                    <p:cond delay="750"/>
                                  </p:stCondLst>
                                  <p:childTnLst>
                                    <p:set>
                                      <p:cBhvr>
                                        <p:cTn id="98" dur="1" fill="hold">
                                          <p:stCondLst>
                                            <p:cond delay="0"/>
                                          </p:stCondLst>
                                        </p:cTn>
                                        <p:tgtEl>
                                          <p:spTgt spid="7"/>
                                        </p:tgtEl>
                                        <p:attrNameLst>
                                          <p:attrName>style.visibility</p:attrName>
                                        </p:attrNameLst>
                                      </p:cBhvr>
                                      <p:to>
                                        <p:strVal val="visible"/>
                                      </p:to>
                                    </p:set>
                                    <p:animEffect transition="in" filter="fade">
                                      <p:cBhvr>
                                        <p:cTn id="99" dur="500"/>
                                        <p:tgtEl>
                                          <p:spTgt spid="7"/>
                                        </p:tgtEl>
                                      </p:cBhvr>
                                    </p:animEffect>
                                    <p:anim calcmode="lin" valueType="num">
                                      <p:cBhvr>
                                        <p:cTn id="100" dur="500" fill="hold"/>
                                        <p:tgtEl>
                                          <p:spTgt spid="7"/>
                                        </p:tgtEl>
                                        <p:attrNameLst>
                                          <p:attrName>ppt_x</p:attrName>
                                        </p:attrNameLst>
                                      </p:cBhvr>
                                      <p:tavLst>
                                        <p:tav tm="0">
                                          <p:val>
                                            <p:strVal val="#ppt_x"/>
                                          </p:val>
                                        </p:tav>
                                        <p:tav tm="100000">
                                          <p:val>
                                            <p:strVal val="#ppt_x"/>
                                          </p:val>
                                        </p:tav>
                                      </p:tavLst>
                                    </p:anim>
                                    <p:anim calcmode="lin" valueType="num">
                                      <p:cBhvr>
                                        <p:cTn id="101" dur="500" fill="hold"/>
                                        <p:tgtEl>
                                          <p:spTgt spid="7"/>
                                        </p:tgtEl>
                                        <p:attrNameLst>
                                          <p:attrName>ppt_y</p:attrName>
                                        </p:attrNameLst>
                                      </p:cBhvr>
                                      <p:tavLst>
                                        <p:tav tm="0">
                                          <p:val>
                                            <p:strVal val="#ppt_y+.1"/>
                                          </p:val>
                                        </p:tav>
                                        <p:tav tm="100000">
                                          <p:val>
                                            <p:strVal val="#ppt_y"/>
                                          </p:val>
                                        </p:tav>
                                      </p:tavLst>
                                    </p:anim>
                                  </p:childTnLst>
                                </p:cTn>
                              </p:par>
                            </p:childTnLst>
                          </p:cTn>
                        </p:par>
                        <p:par>
                          <p:cTn id="102" fill="hold">
                            <p:stCondLst>
                              <p:cond delay="8450"/>
                            </p:stCondLst>
                            <p:childTnLst>
                              <p:par>
                                <p:cTn id="103" presetID="22" presetClass="entr" presetSubtype="2" fill="hold"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right)">
                                      <p:cBhvr>
                                        <p:cTn id="105" dur="500"/>
                                        <p:tgtEl>
                                          <p:spTgt spid="45"/>
                                        </p:tgtEl>
                                      </p:cBhvr>
                                    </p:animEffect>
                                  </p:childTnLst>
                                </p:cTn>
                              </p:par>
                              <p:par>
                                <p:cTn id="106" presetID="10" presetClass="entr" presetSubtype="0" fill="hold" nodeType="withEffect">
                                  <p:stCondLst>
                                    <p:cond delay="200"/>
                                  </p:stCondLst>
                                  <p:childTnLst>
                                    <p:set>
                                      <p:cBhvr>
                                        <p:cTn id="107" dur="1" fill="hold">
                                          <p:stCondLst>
                                            <p:cond delay="0"/>
                                          </p:stCondLst>
                                        </p:cTn>
                                        <p:tgtEl>
                                          <p:spTgt spid="36"/>
                                        </p:tgtEl>
                                        <p:attrNameLst>
                                          <p:attrName>style.visibility</p:attrName>
                                        </p:attrNameLst>
                                      </p:cBhvr>
                                      <p:to>
                                        <p:strVal val="visible"/>
                                      </p:to>
                                    </p:set>
                                    <p:animEffect transition="in" filter="fade">
                                      <p:cBhvr>
                                        <p:cTn id="108" dur="500"/>
                                        <p:tgtEl>
                                          <p:spTgt spid="36"/>
                                        </p:tgtEl>
                                      </p:cBhvr>
                                    </p:animEffect>
                                  </p:childTnLst>
                                </p:cTn>
                              </p:par>
                              <p:par>
                                <p:cTn id="109" presetID="10" presetClass="entr" presetSubtype="0" fill="hold"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fade">
                                      <p:cBhvr>
                                        <p:cTn id="111" dur="500"/>
                                        <p:tgtEl>
                                          <p:spTgt spid="46"/>
                                        </p:tgtEl>
                                      </p:cBhvr>
                                    </p:animEffect>
                                  </p:childTnLst>
                                </p:cTn>
                              </p:par>
                              <p:par>
                                <p:cTn id="112" presetID="10" presetClass="entr" presetSubtype="0" fill="hold" nodeType="with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fade">
                                      <p:cBhvr>
                                        <p:cTn id="114" dur="500"/>
                                        <p:tgtEl>
                                          <p:spTgt spid="47"/>
                                        </p:tgtEl>
                                      </p:cBhvr>
                                    </p:animEffect>
                                  </p:childTnLst>
                                </p:cTn>
                              </p:par>
                              <p:par>
                                <p:cTn id="115" presetID="10" presetClass="entr" presetSubtype="0" fill="hold" nodeType="withEffect">
                                  <p:stCondLst>
                                    <p:cond delay="0"/>
                                  </p:stCondLst>
                                  <p:childTnLst>
                                    <p:set>
                                      <p:cBhvr>
                                        <p:cTn id="116" dur="1" fill="hold">
                                          <p:stCondLst>
                                            <p:cond delay="0"/>
                                          </p:stCondLst>
                                        </p:cTn>
                                        <p:tgtEl>
                                          <p:spTgt spid="48"/>
                                        </p:tgtEl>
                                        <p:attrNameLst>
                                          <p:attrName>style.visibility</p:attrName>
                                        </p:attrNameLst>
                                      </p:cBhvr>
                                      <p:to>
                                        <p:strVal val="visible"/>
                                      </p:to>
                                    </p:set>
                                    <p:animEffect transition="in" filter="fade">
                                      <p:cBhvr>
                                        <p:cTn id="11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2" grpId="1"/>
      <p:bldP spid="43" grpId="0"/>
      <p:bldP spid="43" grpId="1"/>
      <p:bldP spid="44" grpId="0"/>
      <p:bldP spid="44" grpId="1"/>
      <p:bldP spid="59" grpId="0"/>
      <p:bldP spid="59" grpId="1"/>
      <p:bldP spid="60" grpId="0"/>
      <p:bldP spid="60" grpId="1"/>
      <p:bldP spid="61" grpId="0"/>
      <p:bldP spid="61" grpId="1"/>
      <p:bldP spid="66" grpId="0"/>
      <p:bldP spid="66" grpId="1"/>
      <p:bldP spid="67" grpId="0"/>
      <p:bldP spid="67" grpId="1"/>
      <p:bldP spid="68" grpId="0"/>
      <p:bldP spid="68" grpId="1"/>
      <p:bldP spid="69" grpId="0"/>
      <p:bldP spid="69"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169"/>
          <p:cNvSpPr>
            <a:spLocks/>
          </p:cNvSpPr>
          <p:nvPr/>
        </p:nvSpPr>
        <p:spPr bwMode="auto">
          <a:xfrm>
            <a:off x="252063" y="1615510"/>
            <a:ext cx="16797979" cy="7030720"/>
          </a:xfrm>
          <a:prstGeom prst="round2SameRect">
            <a:avLst>
              <a:gd name="adj1" fmla="val 2673"/>
              <a:gd name="adj2" fmla="val 0"/>
            </a:avLst>
          </a:prstGeom>
          <a:gradFill>
            <a:gsLst>
              <a:gs pos="0">
                <a:schemeClr val="bg2">
                  <a:lumMod val="75000"/>
                </a:schemeClr>
              </a:gs>
              <a:gs pos="19000">
                <a:schemeClr val="bg2">
                  <a:lumMod val="75000"/>
                </a:schemeClr>
              </a:gs>
              <a:gs pos="100000">
                <a:schemeClr val="bg2">
                  <a:lumMod val="60000"/>
                  <a:lumOff val="4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650550" tIns="0" rIns="0" bIns="910770" numCol="1" rtlCol="0" anchor="ctr" anchorCtr="0" compatLnSpc="1">
            <a:prstTxWarp prst="textNoShape">
              <a:avLst/>
            </a:prstTxWarp>
          </a:bodyPr>
          <a:lstStyle/>
          <a:p>
            <a:pPr marL="22589" lvl="1" indent="-45177" algn="ctr" defTabSz="1301100">
              <a:lnSpc>
                <a:spcPct val="90000"/>
              </a:lnSpc>
              <a:spcAft>
                <a:spcPts val="2305"/>
              </a:spcAft>
              <a:buClr>
                <a:srgbClr val="FFFFFF"/>
              </a:buClr>
              <a:buSzPct val="95000"/>
              <a:tabLst>
                <a:tab pos="730794" algn="l"/>
              </a:tabLst>
              <a:defRPr/>
            </a:pPr>
            <a:endParaRPr lang="en-US" altLang="zh-CN" sz="2600" kern="0" dirty="0">
              <a:ln w="3175">
                <a:noFill/>
              </a:ln>
              <a:solidFill>
                <a:schemeClr val="tx1"/>
              </a:solidFill>
              <a:effectLst>
                <a:outerShdw blurRad="50800" dist="38100" dir="2700000" algn="tl" rotWithShape="0">
                  <a:prstClr val="black">
                    <a:alpha val="40000"/>
                  </a:prstClr>
                </a:outerShdw>
              </a:effectLst>
              <a:cs typeface="Arial" charset="0"/>
            </a:endParaRPr>
          </a:p>
        </p:txBody>
      </p:sp>
      <p:sp>
        <p:nvSpPr>
          <p:cNvPr id="9" name="Title 1"/>
          <p:cNvSpPr>
            <a:spLocks noGrp="1"/>
          </p:cNvSpPr>
          <p:nvPr>
            <p:ph type="title"/>
          </p:nvPr>
        </p:nvSpPr>
        <p:spPr/>
        <p:txBody>
          <a:bodyPr>
            <a:normAutofit fontScale="90000"/>
          </a:bodyPr>
          <a:lstStyle/>
          <a:p>
            <a:r>
              <a:rPr lang="en-US" dirty="0" smtClean="0">
                <a:solidFill>
                  <a:srgbClr val="FFFFFF">
                    <a:alpha val="99000"/>
                  </a:srgbClr>
                </a:solidFill>
              </a:rPr>
              <a:t>Windows Azure </a:t>
            </a:r>
            <a:r>
              <a:rPr lang="en-US" dirty="0" err="1" smtClean="0">
                <a:solidFill>
                  <a:srgbClr val="FFFFFF">
                    <a:alpha val="99000"/>
                  </a:srgbClr>
                </a:solidFill>
              </a:rPr>
              <a:t>DataMarket</a:t>
            </a:r>
            <a:r>
              <a:rPr lang="en-US" dirty="0" smtClean="0">
                <a:solidFill>
                  <a:srgbClr val="FFFFFF">
                    <a:alpha val="99000"/>
                  </a:srgbClr>
                </a:solidFill>
              </a:rPr>
              <a:t/>
            </a:r>
            <a:br>
              <a:rPr lang="en-US" dirty="0" smtClean="0">
                <a:solidFill>
                  <a:srgbClr val="FFFFFF">
                    <a:alpha val="99000"/>
                  </a:srgbClr>
                </a:solidFill>
              </a:rPr>
            </a:br>
            <a:r>
              <a:rPr lang="en-US" sz="3100" i="1" dirty="0" smtClean="0">
                <a:solidFill>
                  <a:srgbClr val="FFFFFF">
                    <a:alpha val="99000"/>
                  </a:srgbClr>
                </a:solidFill>
              </a:rPr>
              <a:t>Premium</a:t>
            </a:r>
            <a:r>
              <a:rPr lang="en-US" sz="3100" i="1" dirty="0">
                <a:solidFill>
                  <a:srgbClr val="FFFFFF">
                    <a:alpha val="99000"/>
                  </a:srgbClr>
                </a:solidFill>
              </a:rPr>
              <a:t>, Trusted, Secure</a:t>
            </a:r>
            <a:endParaRPr lang="en-US" dirty="0">
              <a:solidFill>
                <a:srgbClr val="FFFFFF">
                  <a:alpha val="99000"/>
                </a:srgbClr>
              </a:solidFill>
            </a:endParaRPr>
          </a:p>
        </p:txBody>
      </p:sp>
      <p:grpSp>
        <p:nvGrpSpPr>
          <p:cNvPr id="23" name="Group 22"/>
          <p:cNvGrpSpPr/>
          <p:nvPr/>
        </p:nvGrpSpPr>
        <p:grpSpPr>
          <a:xfrm>
            <a:off x="892731" y="1837290"/>
            <a:ext cx="15588062" cy="1693701"/>
            <a:chOff x="3751983" y="1563953"/>
            <a:chExt cx="4658690" cy="272705"/>
          </a:xfrm>
          <a:solidFill>
            <a:schemeClr val="accent1"/>
          </a:solidFill>
        </p:grpSpPr>
        <p:sp>
          <p:nvSpPr>
            <p:cNvPr id="24" name="Freeform 169"/>
            <p:cNvSpPr>
              <a:spLocks/>
            </p:cNvSpPr>
            <p:nvPr/>
          </p:nvSpPr>
          <p:spPr bwMode="auto">
            <a:xfrm>
              <a:off x="3751983" y="1563953"/>
              <a:ext cx="4615482" cy="272705"/>
            </a:xfrm>
            <a:prstGeom prst="roundRect">
              <a:avLst>
                <a:gd name="adj" fmla="val 12581"/>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3"/>
                </a:buBlip>
                <a:tabLst>
                  <a:tab pos="869738" algn="l"/>
                </a:tabLst>
              </a:pPr>
              <a:endParaRPr lang="en-US" altLang="zh-CN" sz="2700" kern="0" dirty="0">
                <a:solidFill>
                  <a:srgbClr val="FFFFFF"/>
                </a:solidFill>
                <a:latin typeface="+mn-lt"/>
                <a:ea typeface="+mn-ea"/>
              </a:endParaRPr>
            </a:p>
          </p:txBody>
        </p:sp>
        <p:sp>
          <p:nvSpPr>
            <p:cNvPr id="25" name="Text Placeholder 2"/>
            <p:cNvSpPr txBox="1">
              <a:spLocks/>
            </p:cNvSpPr>
            <p:nvPr/>
          </p:nvSpPr>
          <p:spPr>
            <a:xfrm>
              <a:off x="3795189" y="1599212"/>
              <a:ext cx="4615484" cy="228946"/>
            </a:xfrm>
            <a:prstGeom prst="rect">
              <a:avLst/>
            </a:prstGeom>
            <a:noFill/>
          </p:spPr>
          <p:txBody>
            <a:bodyPr vert="horz" wrap="square" lIns="91440" tIns="45720" rIns="91440" bIns="4572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0"/>
                </a:spcAft>
                <a:buNone/>
              </a:pPr>
              <a:r>
                <a:rPr lang="en-US" sz="3200" dirty="0" smtClean="0">
                  <a:solidFill>
                    <a:schemeClr val="bg1"/>
                  </a:solidFill>
                  <a:effectLst>
                    <a:outerShdw blurRad="38100" dist="38100" dir="2700000" algn="tl">
                      <a:srgbClr val="000000">
                        <a:alpha val="43137"/>
                      </a:srgbClr>
                    </a:outerShdw>
                  </a:effectLst>
                  <a:latin typeface="+mn-lt"/>
                </a:rPr>
                <a:t>Information </a:t>
              </a:r>
              <a:r>
                <a:rPr lang="en-US" sz="3200" dirty="0">
                  <a:solidFill>
                    <a:schemeClr val="bg1"/>
                  </a:solidFill>
                  <a:effectLst>
                    <a:outerShdw blurRad="38100" dist="38100" dir="2700000" algn="tl">
                      <a:srgbClr val="000000">
                        <a:alpha val="43137"/>
                      </a:srgbClr>
                    </a:outerShdw>
                  </a:effectLst>
                  <a:latin typeface="+mn-lt"/>
                </a:rPr>
                <a:t>marketplace for ISVs and IWs that provides both trusted </a:t>
              </a:r>
              <a:r>
                <a:rPr lang="en-US" sz="3200" spc="-43" dirty="0">
                  <a:solidFill>
                    <a:schemeClr val="bg1"/>
                  </a:solidFill>
                  <a:effectLst>
                    <a:outerShdw blurRad="38100" dist="38100" dir="2700000" algn="tl">
                      <a:srgbClr val="000000">
                        <a:alpha val="43137"/>
                      </a:srgbClr>
                    </a:outerShdw>
                  </a:effectLst>
                  <a:latin typeface="+mn-lt"/>
                </a:rPr>
                <a:t>public domain and premium commercial data via integrated consumption experiences </a:t>
              </a:r>
              <a:r>
                <a:rPr lang="en-US" sz="3200" dirty="0">
                  <a:solidFill>
                    <a:schemeClr val="bg1"/>
                  </a:solidFill>
                  <a:effectLst>
                    <a:outerShdw blurRad="38100" dist="38100" dir="2700000" algn="tl">
                      <a:srgbClr val="000000">
                        <a:alpha val="43137"/>
                      </a:srgbClr>
                    </a:outerShdw>
                  </a:effectLst>
                  <a:latin typeface="+mn-lt"/>
                </a:rPr>
                <a:t>and easy data discovery, exploration, and purchasing. </a:t>
              </a:r>
            </a:p>
          </p:txBody>
        </p:sp>
      </p:grpSp>
      <p:sp>
        <p:nvSpPr>
          <p:cNvPr id="29" name="Rounded Rectangle 28"/>
          <p:cNvSpPr/>
          <p:nvPr/>
        </p:nvSpPr>
        <p:spPr bwMode="auto">
          <a:xfrm>
            <a:off x="875559" y="4021834"/>
            <a:ext cx="4132539" cy="1368539"/>
          </a:xfrm>
          <a:prstGeom prst="roundRect">
            <a:avLst>
              <a:gd name="adj" fmla="val 9471"/>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r>
              <a:rPr lang="en-US" dirty="0"/>
              <a:t> </a:t>
            </a:r>
          </a:p>
        </p:txBody>
      </p:sp>
      <p:sp>
        <p:nvSpPr>
          <p:cNvPr id="30" name="Rectangle 29"/>
          <p:cNvSpPr/>
          <p:nvPr/>
        </p:nvSpPr>
        <p:spPr>
          <a:xfrm>
            <a:off x="1676193" y="4402893"/>
            <a:ext cx="2546287" cy="757130"/>
          </a:xfrm>
          <a:prstGeom prst="rect">
            <a:avLst/>
          </a:prstGeom>
        </p:spPr>
        <p:txBody>
          <a:bodyPr wrap="square">
            <a:spAutoFit/>
          </a:bodyPr>
          <a:lstStyle/>
          <a:p>
            <a:pPr marL="0" lvl="1" algn="ctr" defTabSz="1300671">
              <a:lnSpc>
                <a:spcPct val="90000"/>
              </a:lnSpc>
              <a:buClr>
                <a:srgbClr val="FFC000"/>
              </a:buClr>
            </a:pPr>
            <a:r>
              <a:rPr lang="en-US" sz="2400" b="1" dirty="0">
                <a:solidFill>
                  <a:schemeClr val="bg1">
                    <a:alpha val="99000"/>
                  </a:schemeClr>
                </a:solidFill>
                <a:latin typeface="+mn-lt"/>
              </a:rPr>
              <a:t>Information Discovery</a:t>
            </a:r>
          </a:p>
        </p:txBody>
      </p:sp>
      <p:sp>
        <p:nvSpPr>
          <p:cNvPr id="28" name="Rectangle 27"/>
          <p:cNvSpPr/>
          <p:nvPr/>
        </p:nvSpPr>
        <p:spPr>
          <a:xfrm>
            <a:off x="5313497" y="4150567"/>
            <a:ext cx="11674342" cy="1111073"/>
          </a:xfrm>
          <a:prstGeom prst="rect">
            <a:avLst/>
          </a:prstGeom>
        </p:spPr>
        <p:txBody>
          <a:bodyPr wrap="square">
            <a:spAutoFit/>
          </a:bodyPr>
          <a:lstStyle/>
          <a:p>
            <a:pPr marL="0" lvl="1" defTabSz="1300993">
              <a:lnSpc>
                <a:spcPct val="90000"/>
              </a:lnSpc>
              <a:spcBef>
                <a:spcPts val="854"/>
              </a:spcBef>
              <a:spcAft>
                <a:spcPts val="600"/>
              </a:spcAft>
            </a:pPr>
            <a:r>
              <a:rPr lang="en-US" sz="2400" b="1" dirty="0">
                <a:solidFill>
                  <a:schemeClr val="bg1">
                    <a:alpha val="99000"/>
                  </a:schemeClr>
                </a:solidFill>
                <a:latin typeface="+mn-lt"/>
                <a:ea typeface="Kozuka Gothic Pro R" pitchFamily="34" charset="-128"/>
              </a:rPr>
              <a:t>Discover, visualize, acquire, and consume structured and blob datasets </a:t>
            </a:r>
            <a:br>
              <a:rPr lang="en-US" sz="2400" b="1" dirty="0">
                <a:solidFill>
                  <a:schemeClr val="bg1">
                    <a:alpha val="99000"/>
                  </a:schemeClr>
                </a:solidFill>
                <a:latin typeface="+mn-lt"/>
                <a:ea typeface="Kozuka Gothic Pro R" pitchFamily="34" charset="-128"/>
              </a:rPr>
            </a:br>
            <a:r>
              <a:rPr lang="en-US" sz="2400" b="1" dirty="0">
                <a:solidFill>
                  <a:schemeClr val="bg1">
                    <a:alpha val="99000"/>
                  </a:schemeClr>
                </a:solidFill>
                <a:latin typeface="+mn-lt"/>
                <a:ea typeface="Kozuka Gothic Pro R" pitchFamily="34" charset="-128"/>
              </a:rPr>
              <a:t>to power any application – on any platform and any screen size.</a:t>
            </a:r>
          </a:p>
          <a:p>
            <a:pPr marL="0" lvl="1" defTabSz="1300993">
              <a:lnSpc>
                <a:spcPct val="90000"/>
              </a:lnSpc>
            </a:pPr>
            <a:r>
              <a:rPr lang="en-US" sz="2000" dirty="0">
                <a:solidFill>
                  <a:schemeClr val="bg1">
                    <a:alpha val="99000"/>
                  </a:schemeClr>
                </a:solidFill>
                <a:latin typeface="+mn-lt"/>
              </a:rPr>
              <a:t>Data Visualization helps customers make better data purchase decisions</a:t>
            </a:r>
          </a:p>
        </p:txBody>
      </p:sp>
      <p:sp>
        <p:nvSpPr>
          <p:cNvPr id="32" name="Content Placeholder 4"/>
          <p:cNvSpPr txBox="1">
            <a:spLocks/>
          </p:cNvSpPr>
          <p:nvPr/>
        </p:nvSpPr>
        <p:spPr>
          <a:xfrm>
            <a:off x="957362" y="5390373"/>
            <a:ext cx="15613381" cy="5864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700" dirty="0"/>
          </a:p>
        </p:txBody>
      </p:sp>
      <p:sp>
        <p:nvSpPr>
          <p:cNvPr id="35" name="Rounded Rectangle 34"/>
          <p:cNvSpPr/>
          <p:nvPr/>
        </p:nvSpPr>
        <p:spPr bwMode="auto">
          <a:xfrm>
            <a:off x="883068" y="5605673"/>
            <a:ext cx="4132536" cy="1315936"/>
          </a:xfrm>
          <a:prstGeom prst="roundRect">
            <a:avLst>
              <a:gd name="adj" fmla="val 8115"/>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r>
              <a:rPr lang="en-US" dirty="0"/>
              <a:t> </a:t>
            </a:r>
          </a:p>
        </p:txBody>
      </p:sp>
      <p:sp>
        <p:nvSpPr>
          <p:cNvPr id="36" name="Rectangle 35"/>
          <p:cNvSpPr/>
          <p:nvPr/>
        </p:nvSpPr>
        <p:spPr>
          <a:xfrm>
            <a:off x="1676194" y="5940476"/>
            <a:ext cx="2546285" cy="757130"/>
          </a:xfrm>
          <a:prstGeom prst="rect">
            <a:avLst/>
          </a:prstGeom>
        </p:spPr>
        <p:txBody>
          <a:bodyPr wrap="square">
            <a:spAutoFit/>
          </a:bodyPr>
          <a:lstStyle/>
          <a:p>
            <a:pPr marL="0" lvl="1" algn="ctr" defTabSz="1300671">
              <a:lnSpc>
                <a:spcPct val="90000"/>
              </a:lnSpc>
              <a:buClr>
                <a:srgbClr val="FFC000"/>
              </a:buClr>
            </a:pPr>
            <a:r>
              <a:rPr lang="en-US" sz="2400" b="1" dirty="0">
                <a:solidFill>
                  <a:schemeClr val="bg1">
                    <a:alpha val="99000"/>
                  </a:schemeClr>
                </a:solidFill>
                <a:latin typeface="+mn-lt"/>
              </a:rPr>
              <a:t>Data </a:t>
            </a:r>
            <a:br>
              <a:rPr lang="en-US" sz="2400" b="1" dirty="0">
                <a:solidFill>
                  <a:schemeClr val="bg1">
                    <a:alpha val="99000"/>
                  </a:schemeClr>
                </a:solidFill>
                <a:latin typeface="+mn-lt"/>
              </a:rPr>
            </a:br>
            <a:r>
              <a:rPr lang="en-US" sz="2400" b="1" dirty="0">
                <a:solidFill>
                  <a:schemeClr val="bg1">
                    <a:alpha val="99000"/>
                  </a:schemeClr>
                </a:solidFill>
                <a:latin typeface="+mn-lt"/>
              </a:rPr>
              <a:t>Subscriptions</a:t>
            </a:r>
          </a:p>
        </p:txBody>
      </p:sp>
      <p:sp>
        <p:nvSpPr>
          <p:cNvPr id="34" name="Rectangle 33"/>
          <p:cNvSpPr/>
          <p:nvPr/>
        </p:nvSpPr>
        <p:spPr>
          <a:xfrm>
            <a:off x="5291499" y="5708105"/>
            <a:ext cx="11753490" cy="1111073"/>
          </a:xfrm>
          <a:prstGeom prst="rect">
            <a:avLst/>
          </a:prstGeom>
        </p:spPr>
        <p:txBody>
          <a:bodyPr wrap="square">
            <a:spAutoFit/>
          </a:bodyPr>
          <a:lstStyle/>
          <a:p>
            <a:pPr marL="0" lvl="1" defTabSz="1300993">
              <a:lnSpc>
                <a:spcPct val="90000"/>
              </a:lnSpc>
              <a:spcBef>
                <a:spcPts val="854"/>
              </a:spcBef>
              <a:spcAft>
                <a:spcPts val="600"/>
              </a:spcAft>
            </a:pPr>
            <a:r>
              <a:rPr lang="en-US" sz="2400" b="1" dirty="0">
                <a:solidFill>
                  <a:schemeClr val="bg1">
                    <a:alpha val="99000"/>
                  </a:schemeClr>
                </a:solidFill>
                <a:latin typeface="+mn-lt"/>
                <a:ea typeface="Kozuka Gothic Pro R" pitchFamily="34" charset="-128"/>
              </a:rPr>
              <a:t>Partner driven ecosystem and global reach to deliver data </a:t>
            </a:r>
            <a:br>
              <a:rPr lang="en-US" sz="2400" b="1" dirty="0">
                <a:solidFill>
                  <a:schemeClr val="bg1">
                    <a:alpha val="99000"/>
                  </a:schemeClr>
                </a:solidFill>
                <a:latin typeface="+mn-lt"/>
                <a:ea typeface="Kozuka Gothic Pro R" pitchFamily="34" charset="-128"/>
              </a:rPr>
            </a:br>
            <a:r>
              <a:rPr lang="en-US" sz="2400" b="1" dirty="0">
                <a:solidFill>
                  <a:schemeClr val="bg1">
                    <a:alpha val="99000"/>
                  </a:schemeClr>
                </a:solidFill>
                <a:latin typeface="+mn-lt"/>
                <a:ea typeface="Kozuka Gothic Pro R" pitchFamily="34" charset="-128"/>
              </a:rPr>
              <a:t>and functionality to developers and information workers. </a:t>
            </a:r>
          </a:p>
          <a:p>
            <a:pPr marL="0" lvl="1" defTabSz="1300993">
              <a:lnSpc>
                <a:spcPct val="90000"/>
              </a:lnSpc>
            </a:pPr>
            <a:r>
              <a:rPr lang="en-US" sz="2000" dirty="0">
                <a:solidFill>
                  <a:schemeClr val="bg1">
                    <a:alpha val="99000"/>
                  </a:schemeClr>
                </a:solidFill>
                <a:latin typeface="+mn-lt"/>
              </a:rPr>
              <a:t>Subscribe to wide variety of datasets with in few clicks, Easy to consume secure APIs for content. </a:t>
            </a:r>
          </a:p>
        </p:txBody>
      </p:sp>
      <p:sp>
        <p:nvSpPr>
          <p:cNvPr id="38" name="Content Placeholder 4"/>
          <p:cNvSpPr txBox="1">
            <a:spLocks/>
          </p:cNvSpPr>
          <p:nvPr/>
        </p:nvSpPr>
        <p:spPr>
          <a:xfrm>
            <a:off x="957362" y="6921611"/>
            <a:ext cx="15613381" cy="58648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1700" dirty="0"/>
          </a:p>
        </p:txBody>
      </p:sp>
      <p:sp>
        <p:nvSpPr>
          <p:cNvPr id="41" name="Rounded Rectangle 40"/>
          <p:cNvSpPr/>
          <p:nvPr/>
        </p:nvSpPr>
        <p:spPr bwMode="auto">
          <a:xfrm>
            <a:off x="883068" y="7136911"/>
            <a:ext cx="4132536" cy="1313722"/>
          </a:xfrm>
          <a:prstGeom prst="roundRect">
            <a:avLst>
              <a:gd name="adj" fmla="val 7030"/>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r>
              <a:rPr lang="en-US" dirty="0"/>
              <a:t> </a:t>
            </a:r>
          </a:p>
        </p:txBody>
      </p:sp>
      <p:sp>
        <p:nvSpPr>
          <p:cNvPr id="42" name="Rectangle 41"/>
          <p:cNvSpPr/>
          <p:nvPr/>
        </p:nvSpPr>
        <p:spPr>
          <a:xfrm>
            <a:off x="1676194" y="7470607"/>
            <a:ext cx="2546285" cy="757130"/>
          </a:xfrm>
          <a:prstGeom prst="rect">
            <a:avLst/>
          </a:prstGeom>
        </p:spPr>
        <p:txBody>
          <a:bodyPr wrap="square">
            <a:spAutoFit/>
          </a:bodyPr>
          <a:lstStyle/>
          <a:p>
            <a:pPr marL="0" lvl="1" algn="ctr" defTabSz="1300671">
              <a:lnSpc>
                <a:spcPct val="90000"/>
              </a:lnSpc>
              <a:buClr>
                <a:srgbClr val="FFC000"/>
              </a:buClr>
            </a:pPr>
            <a:r>
              <a:rPr lang="en-US" sz="2400" b="1" dirty="0">
                <a:solidFill>
                  <a:schemeClr val="bg1">
                    <a:alpha val="99000"/>
                  </a:schemeClr>
                </a:solidFill>
                <a:latin typeface="+mn-lt"/>
              </a:rPr>
              <a:t>Killer </a:t>
            </a:r>
            <a:br>
              <a:rPr lang="en-US" sz="2400" b="1" dirty="0">
                <a:solidFill>
                  <a:schemeClr val="bg1">
                    <a:alpha val="99000"/>
                  </a:schemeClr>
                </a:solidFill>
                <a:latin typeface="+mn-lt"/>
              </a:rPr>
            </a:br>
            <a:r>
              <a:rPr lang="en-US" sz="2400" b="1" dirty="0">
                <a:solidFill>
                  <a:schemeClr val="bg1">
                    <a:alpha val="99000"/>
                  </a:schemeClr>
                </a:solidFill>
                <a:latin typeface="+mn-lt"/>
              </a:rPr>
              <a:t>Applications</a:t>
            </a:r>
          </a:p>
        </p:txBody>
      </p:sp>
      <p:sp>
        <p:nvSpPr>
          <p:cNvPr id="40" name="Rectangle 39"/>
          <p:cNvSpPr/>
          <p:nvPr/>
        </p:nvSpPr>
        <p:spPr>
          <a:xfrm>
            <a:off x="5321002" y="7235158"/>
            <a:ext cx="11738273" cy="1117229"/>
          </a:xfrm>
          <a:prstGeom prst="rect">
            <a:avLst/>
          </a:prstGeom>
        </p:spPr>
        <p:txBody>
          <a:bodyPr wrap="square">
            <a:spAutoFit/>
          </a:bodyPr>
          <a:lstStyle/>
          <a:p>
            <a:pPr marL="0" lvl="1" defTabSz="1300993">
              <a:lnSpc>
                <a:spcPct val="90000"/>
              </a:lnSpc>
              <a:spcBef>
                <a:spcPts val="854"/>
              </a:spcBef>
              <a:spcAft>
                <a:spcPts val="600"/>
              </a:spcAft>
            </a:pPr>
            <a:r>
              <a:rPr lang="en-US" sz="2400" b="1" dirty="0">
                <a:solidFill>
                  <a:schemeClr val="bg1">
                    <a:alpha val="99000"/>
                  </a:schemeClr>
                </a:solidFill>
                <a:latin typeface="+mn-lt"/>
                <a:ea typeface="Kozuka Gothic Pro R" pitchFamily="34" charset="-128"/>
              </a:rPr>
              <a:t>Killer Experiences and Insights provided by MS or ISVs. </a:t>
            </a:r>
          </a:p>
          <a:p>
            <a:r>
              <a:rPr lang="en-US" sz="2000" dirty="0">
                <a:solidFill>
                  <a:schemeClr val="bg1">
                    <a:alpha val="99000"/>
                  </a:schemeClr>
                </a:solidFill>
                <a:latin typeface="+mn-lt"/>
              </a:rPr>
              <a:t>Integrations with Microsoft Excel, Microsoft </a:t>
            </a:r>
            <a:r>
              <a:rPr lang="en-US" sz="2000" dirty="0" err="1">
                <a:solidFill>
                  <a:schemeClr val="bg1">
                    <a:alpha val="99000"/>
                  </a:schemeClr>
                </a:solidFill>
                <a:latin typeface="+mn-lt"/>
              </a:rPr>
              <a:t>PowerPivot</a:t>
            </a:r>
            <a:r>
              <a:rPr lang="en-US" sz="2000" dirty="0">
                <a:solidFill>
                  <a:schemeClr val="bg1">
                    <a:alpha val="99000"/>
                  </a:schemeClr>
                </a:solidFill>
                <a:latin typeface="+mn-lt"/>
              </a:rPr>
              <a:t>, ISV applications </a:t>
            </a:r>
            <a:r>
              <a:rPr lang="en-US" sz="2000" dirty="0" smtClean="0">
                <a:solidFill>
                  <a:schemeClr val="bg1">
                    <a:alpha val="99000"/>
                  </a:schemeClr>
                </a:solidFill>
                <a:latin typeface="+mn-lt"/>
              </a:rPr>
              <a:t/>
            </a:r>
            <a:br>
              <a:rPr lang="en-US" sz="2000" dirty="0" smtClean="0">
                <a:solidFill>
                  <a:schemeClr val="bg1">
                    <a:alpha val="99000"/>
                  </a:schemeClr>
                </a:solidFill>
                <a:latin typeface="+mn-lt"/>
              </a:rPr>
            </a:br>
            <a:r>
              <a:rPr lang="en-US" sz="2000" dirty="0" smtClean="0">
                <a:solidFill>
                  <a:schemeClr val="bg1">
                    <a:alpha val="99000"/>
                  </a:schemeClr>
                </a:solidFill>
                <a:latin typeface="+mn-lt"/>
              </a:rPr>
              <a:t>helps mash-up of </a:t>
            </a:r>
            <a:r>
              <a:rPr lang="en-US" sz="2000" dirty="0">
                <a:solidFill>
                  <a:schemeClr val="bg1">
                    <a:alpha val="99000"/>
                  </a:schemeClr>
                </a:solidFill>
                <a:latin typeface="+mn-lt"/>
              </a:rPr>
              <a:t>data </a:t>
            </a:r>
            <a:r>
              <a:rPr lang="en-US" sz="2000" dirty="0" smtClean="0">
                <a:solidFill>
                  <a:schemeClr val="bg1">
                    <a:alpha val="99000"/>
                  </a:schemeClr>
                </a:solidFill>
                <a:latin typeface="+mn-lt"/>
              </a:rPr>
              <a:t>for </a:t>
            </a:r>
            <a:r>
              <a:rPr lang="en-US" sz="2000" dirty="0">
                <a:solidFill>
                  <a:schemeClr val="bg1">
                    <a:alpha val="99000"/>
                  </a:schemeClr>
                </a:solidFill>
                <a:latin typeface="+mn-lt"/>
              </a:rPr>
              <a:t>the information worker</a:t>
            </a:r>
            <a:r>
              <a:rPr lang="en-US" sz="2000" dirty="0" smtClean="0">
                <a:solidFill>
                  <a:schemeClr val="bg1">
                    <a:alpha val="99000"/>
                  </a:schemeClr>
                </a:solidFill>
                <a:latin typeface="+mn-lt"/>
              </a:rPr>
              <a:t>.</a:t>
            </a:r>
            <a:endParaRPr lang="en-US" sz="2000" dirty="0">
              <a:solidFill>
                <a:schemeClr val="bg1">
                  <a:alpha val="99000"/>
                </a:schemeClr>
              </a:solidFill>
              <a:effectLst>
                <a:outerShdw blurRad="38100" dist="38100" dir="2700000" algn="tl">
                  <a:srgbClr val="000000">
                    <a:alpha val="43137"/>
                  </a:srgbClr>
                </a:outerShdw>
              </a:effectLst>
              <a:latin typeface="+mn-lt"/>
              <a:ea typeface="Kozuka Gothic Pro R" pitchFamily="34" charset="-128"/>
            </a:endParaRPr>
          </a:p>
        </p:txBody>
      </p:sp>
      <p:sp>
        <p:nvSpPr>
          <p:cNvPr id="2" name="Rectangle 1"/>
          <p:cNvSpPr/>
          <p:nvPr/>
        </p:nvSpPr>
        <p:spPr>
          <a:xfrm>
            <a:off x="2082018" y="8803840"/>
            <a:ext cx="13184164" cy="685378"/>
          </a:xfrm>
          <a:prstGeom prst="rect">
            <a:avLst/>
          </a:prstGeom>
        </p:spPr>
        <p:txBody>
          <a:bodyPr wrap="square" lIns="130110" tIns="65055" rIns="130110" bIns="65055">
            <a:spAutoFit/>
          </a:bodyPr>
          <a:lstStyle/>
          <a:p>
            <a:pPr marL="0" lvl="1" algn="ctr" defTabSz="1300993">
              <a:spcBef>
                <a:spcPts val="1281"/>
              </a:spcBef>
            </a:pPr>
            <a:r>
              <a:rPr lang="en-US" sz="3600" b="1" dirty="0">
                <a:solidFill>
                  <a:schemeClr val="bg1">
                    <a:alpha val="99000"/>
                  </a:schemeClr>
                </a:solidFill>
                <a:effectLst>
                  <a:outerShdw blurRad="38100" dist="38100" dir="2700000" algn="tl">
                    <a:srgbClr val="000000">
                      <a:alpha val="43137"/>
                    </a:srgbClr>
                  </a:outerShdw>
                </a:effectLst>
                <a:latin typeface="+mn-lt"/>
                <a:ea typeface="Kozuka Gothic Pro R" pitchFamily="34" charset="-128"/>
              </a:rPr>
              <a:t>Built completely on the Windows Azure platform</a:t>
            </a:r>
          </a:p>
        </p:txBody>
      </p:sp>
    </p:spTree>
    <p:extLst>
      <p:ext uri="{BB962C8B-B14F-4D97-AF65-F5344CB8AC3E}">
        <p14:creationId xmlns:p14="http://schemas.microsoft.com/office/powerpoint/2010/main" val="253320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bwMode="auto">
          <a:xfrm rot="16200000">
            <a:off x="7857478" y="5910720"/>
            <a:ext cx="1716724" cy="1382436"/>
          </a:xfrm>
          <a:prstGeom prst="rightArrow">
            <a:avLst/>
          </a:prstGeom>
          <a:gradFill>
            <a:gsLst>
              <a:gs pos="0">
                <a:schemeClr val="bg2">
                  <a:lumMod val="75000"/>
                </a:schemeClr>
              </a:gs>
              <a:gs pos="19000">
                <a:schemeClr val="bg2">
                  <a:lumMod val="75000"/>
                </a:schemeClr>
              </a:gs>
              <a:gs pos="100000">
                <a:schemeClr val="bg2">
                  <a:lumMod val="60000"/>
                  <a:lumOff val="40000"/>
                  <a:alpha val="0"/>
                </a:schemeClr>
              </a:gs>
            </a:gsLst>
            <a:lin ang="10800000" scaled="0"/>
          </a:gradFill>
          <a:ln w="15875">
            <a:gradFill>
              <a:gsLst>
                <a:gs pos="0">
                  <a:schemeClr val="bg1"/>
                </a:gs>
                <a:gs pos="50000">
                  <a:schemeClr val="bg1"/>
                </a:gs>
                <a:gs pos="100000">
                  <a:schemeClr val="bg1">
                    <a:alpha val="0"/>
                  </a:schemeClr>
                </a:gs>
              </a:gsLst>
              <a:lin ang="108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650550" tIns="0" rIns="0" bIns="910770" numCol="1" rtlCol="0" anchor="ctr" anchorCtr="0" compatLnSpc="1">
            <a:prstTxWarp prst="textNoShape">
              <a:avLst/>
            </a:prstTxWarp>
          </a:bodyPr>
          <a:lstStyle/>
          <a:p>
            <a:endParaRPr lang="en-US" dirty="0"/>
          </a:p>
        </p:txBody>
      </p:sp>
      <p:sp>
        <p:nvSpPr>
          <p:cNvPr id="2" name="Title 1"/>
          <p:cNvSpPr>
            <a:spLocks noGrp="1"/>
          </p:cNvSpPr>
          <p:nvPr>
            <p:ph type="title"/>
          </p:nvPr>
        </p:nvSpPr>
        <p:spPr/>
        <p:txBody>
          <a:bodyPr/>
          <a:lstStyle/>
          <a:p>
            <a:r>
              <a:rPr lang="en-US" dirty="0" smtClean="0">
                <a:solidFill>
                  <a:srgbClr val="FFFFFF">
                    <a:alpha val="99000"/>
                  </a:srgbClr>
                </a:solidFill>
              </a:rPr>
              <a:t>Components</a:t>
            </a:r>
            <a:r>
              <a:rPr lang="en-US" dirty="0">
                <a:solidFill>
                  <a:srgbClr val="FFFFFF">
                    <a:alpha val="99000"/>
                  </a:srgbClr>
                </a:solidFill>
              </a:rPr>
              <a:t/>
            </a:r>
            <a:br>
              <a:rPr lang="en-US" dirty="0">
                <a:solidFill>
                  <a:srgbClr val="FFFFFF">
                    <a:alpha val="99000"/>
                  </a:srgbClr>
                </a:solidFill>
              </a:rPr>
            </a:br>
            <a:r>
              <a:rPr lang="en-US" sz="2800" i="1" dirty="0">
                <a:solidFill>
                  <a:srgbClr val="FFFFFF">
                    <a:alpha val="99000"/>
                  </a:srgbClr>
                </a:solidFill>
              </a:rPr>
              <a:t>Premium, Trusted, Secure</a:t>
            </a:r>
          </a:p>
        </p:txBody>
      </p:sp>
      <p:sp>
        <p:nvSpPr>
          <p:cNvPr id="4" name="Rounded Rectangle 3"/>
          <p:cNvSpPr/>
          <p:nvPr/>
        </p:nvSpPr>
        <p:spPr bwMode="auto">
          <a:xfrm>
            <a:off x="1479844" y="3988615"/>
            <a:ext cx="14434902" cy="682419"/>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400" dirty="0">
                <a:solidFill>
                  <a:schemeClr val="lt1">
                    <a:alpha val="99000"/>
                  </a:schemeClr>
                </a:solidFill>
              </a:rPr>
              <a:t>Provisioning, Reporting and Billing Engine</a:t>
            </a:r>
          </a:p>
        </p:txBody>
      </p:sp>
      <p:sp>
        <p:nvSpPr>
          <p:cNvPr id="6" name="Rounded Rectangle 5"/>
          <p:cNvSpPr/>
          <p:nvPr/>
        </p:nvSpPr>
        <p:spPr bwMode="auto">
          <a:xfrm>
            <a:off x="8671631" y="2254342"/>
            <a:ext cx="7226007" cy="671559"/>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endParaRPr lang="en-US" sz="2400" dirty="0"/>
          </a:p>
        </p:txBody>
      </p:sp>
      <p:pic>
        <p:nvPicPr>
          <p:cNvPr id="7" name="Picture 6" descr="C:\Users\rmall\AppData\Local\Microsoft\Windows\Temporary Internet Files\Low\Content.IE5\NE78I356\j0433877[1].png"/>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10207963" y="2261286"/>
            <a:ext cx="730083" cy="658776"/>
          </a:xfrm>
          <a:prstGeom prst="rect">
            <a:avLst/>
          </a:prstGeom>
          <a:noFill/>
          <a:ln>
            <a:noFill/>
          </a:ln>
        </p:spPr>
        <p:style>
          <a:lnRef idx="1">
            <a:schemeClr val="accent1"/>
          </a:lnRef>
          <a:fillRef idx="2">
            <a:schemeClr val="accent1"/>
          </a:fillRef>
          <a:effectRef idx="1">
            <a:schemeClr val="accent1"/>
          </a:effectRef>
          <a:fontRef idx="minor">
            <a:schemeClr val="dk1"/>
          </a:fontRef>
        </p:style>
      </p:pic>
      <p:sp>
        <p:nvSpPr>
          <p:cNvPr id="8" name="TextBox 7"/>
          <p:cNvSpPr txBox="1"/>
          <p:nvPr/>
        </p:nvSpPr>
        <p:spPr>
          <a:xfrm>
            <a:off x="11497293" y="2359289"/>
            <a:ext cx="1887857" cy="46166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400" dirty="0">
                <a:solidFill>
                  <a:schemeClr val="lt1">
                    <a:alpha val="99000"/>
                  </a:schemeClr>
                </a:solidFill>
              </a:rPr>
              <a:t>APIs</a:t>
            </a:r>
          </a:p>
        </p:txBody>
      </p:sp>
      <p:sp>
        <p:nvSpPr>
          <p:cNvPr id="9" name="Rounded Rectangle 8"/>
          <p:cNvSpPr/>
          <p:nvPr/>
        </p:nvSpPr>
        <p:spPr bwMode="auto">
          <a:xfrm>
            <a:off x="1479844" y="4859715"/>
            <a:ext cx="14417794" cy="667733"/>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400" dirty="0" err="1">
                <a:solidFill>
                  <a:schemeClr val="lt1">
                    <a:alpha val="99000"/>
                  </a:schemeClr>
                </a:solidFill>
              </a:rPr>
              <a:t>DataMarket</a:t>
            </a:r>
            <a:r>
              <a:rPr lang="en-US" sz="2400" dirty="0">
                <a:solidFill>
                  <a:schemeClr val="lt1">
                    <a:alpha val="99000"/>
                  </a:schemeClr>
                </a:solidFill>
              </a:rPr>
              <a:t> Connector</a:t>
            </a:r>
          </a:p>
        </p:txBody>
      </p:sp>
      <p:sp>
        <p:nvSpPr>
          <p:cNvPr id="11" name="Rounded Rectangle 10"/>
          <p:cNvSpPr/>
          <p:nvPr/>
        </p:nvSpPr>
        <p:spPr bwMode="auto">
          <a:xfrm>
            <a:off x="1479844" y="2257894"/>
            <a:ext cx="6987683" cy="671559"/>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dirty="0"/>
          </a:p>
        </p:txBody>
      </p:sp>
      <p:sp>
        <p:nvSpPr>
          <p:cNvPr id="13" name="TextBox 12"/>
          <p:cNvSpPr txBox="1"/>
          <p:nvPr/>
        </p:nvSpPr>
        <p:spPr>
          <a:xfrm>
            <a:off x="4508173" y="2359289"/>
            <a:ext cx="3642866" cy="461665"/>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square" rtlCol="0">
            <a:spAutoFit/>
          </a:bodyPr>
          <a:lstStyle>
            <a:defPPr>
              <a:defRPr lang="en-US"/>
            </a:defPPr>
            <a:lvl1pPr algn="ctr">
              <a:defRPr sz="2400">
                <a:solidFill>
                  <a:schemeClr val="lt1">
                    <a:alpha val="99000"/>
                  </a:schemeClr>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IW Integration</a:t>
            </a:r>
          </a:p>
        </p:txBody>
      </p:sp>
      <p:sp>
        <p:nvSpPr>
          <p:cNvPr id="28" name="Rounded Rectangle 27"/>
          <p:cNvSpPr/>
          <p:nvPr/>
        </p:nvSpPr>
        <p:spPr bwMode="auto">
          <a:xfrm>
            <a:off x="1479844" y="3099516"/>
            <a:ext cx="14417797" cy="682419"/>
          </a:xfrm>
          <a:prstGeom prst="roundRect">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400" dirty="0">
                <a:solidFill>
                  <a:schemeClr val="lt1">
                    <a:alpha val="99000"/>
                  </a:schemeClr>
                </a:solidFill>
              </a:rPr>
              <a:t>Public Marketplace</a:t>
            </a:r>
          </a:p>
        </p:txBody>
      </p:sp>
      <p:sp>
        <p:nvSpPr>
          <p:cNvPr id="19" name="Right Arrow 18"/>
          <p:cNvSpPr/>
          <p:nvPr/>
        </p:nvSpPr>
        <p:spPr bwMode="auto">
          <a:xfrm rot="17807080">
            <a:off x="3586151" y="5807270"/>
            <a:ext cx="2072640" cy="1382436"/>
          </a:xfrm>
          <a:prstGeom prst="rightArrow">
            <a:avLst/>
          </a:prstGeom>
          <a:gradFill>
            <a:gsLst>
              <a:gs pos="0">
                <a:schemeClr val="bg2">
                  <a:lumMod val="75000"/>
                </a:schemeClr>
              </a:gs>
              <a:gs pos="19000">
                <a:schemeClr val="bg2">
                  <a:lumMod val="75000"/>
                </a:schemeClr>
              </a:gs>
              <a:gs pos="100000">
                <a:schemeClr val="bg2">
                  <a:lumMod val="60000"/>
                  <a:lumOff val="40000"/>
                  <a:alpha val="0"/>
                </a:schemeClr>
              </a:gs>
            </a:gsLst>
            <a:lin ang="10800000" scaled="0"/>
          </a:gradFill>
          <a:ln w="15875">
            <a:gradFill>
              <a:gsLst>
                <a:gs pos="0">
                  <a:schemeClr val="bg1"/>
                </a:gs>
                <a:gs pos="50000">
                  <a:schemeClr val="bg1"/>
                </a:gs>
                <a:gs pos="100000">
                  <a:schemeClr val="bg1">
                    <a:alpha val="0"/>
                  </a:schemeClr>
                </a:gs>
              </a:gsLst>
              <a:lin ang="10800000" scaled="0"/>
            </a:gradFill>
          </a:ln>
          <a:scene3d>
            <a:camera prst="isometricOffAxis2Left"/>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650550" tIns="0" rIns="0" bIns="910770" numCol="1" rtlCol="0" anchor="ctr" anchorCtr="0" compatLnSpc="1">
            <a:prstTxWarp prst="textNoShape">
              <a:avLst/>
            </a:prstTxWarp>
          </a:bodyPr>
          <a:lstStyle/>
          <a:p>
            <a:endParaRPr lang="en-US" dirty="0"/>
          </a:p>
        </p:txBody>
      </p:sp>
      <p:sp>
        <p:nvSpPr>
          <p:cNvPr id="23" name="Can 22"/>
          <p:cNvSpPr/>
          <p:nvPr/>
        </p:nvSpPr>
        <p:spPr bwMode="auto">
          <a:xfrm>
            <a:off x="13004771" y="7309450"/>
            <a:ext cx="2511454" cy="1601824"/>
          </a:xfrm>
          <a:prstGeom prst="can">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000" dirty="0">
                <a:solidFill>
                  <a:schemeClr val="lt1">
                    <a:alpha val="99000"/>
                  </a:schemeClr>
                </a:solidFill>
              </a:rPr>
              <a:t>Data Hosted in Private DC</a:t>
            </a:r>
          </a:p>
        </p:txBody>
      </p:sp>
      <p:sp>
        <p:nvSpPr>
          <p:cNvPr id="24" name="Can 23"/>
          <p:cNvSpPr/>
          <p:nvPr/>
        </p:nvSpPr>
        <p:spPr bwMode="auto">
          <a:xfrm>
            <a:off x="7467228" y="7394116"/>
            <a:ext cx="2511454" cy="1601824"/>
          </a:xfrm>
          <a:prstGeom prst="can">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000" dirty="0">
                <a:solidFill>
                  <a:schemeClr val="lt1">
                    <a:alpha val="99000"/>
                  </a:schemeClr>
                </a:solidFill>
              </a:rPr>
              <a:t>Data Hosted by SQL Azure</a:t>
            </a:r>
          </a:p>
        </p:txBody>
      </p:sp>
      <p:sp>
        <p:nvSpPr>
          <p:cNvPr id="25" name="Can 24"/>
          <p:cNvSpPr/>
          <p:nvPr/>
        </p:nvSpPr>
        <p:spPr bwMode="auto">
          <a:xfrm>
            <a:off x="2013695" y="7309452"/>
            <a:ext cx="2511454" cy="1601824"/>
          </a:xfrm>
          <a:prstGeom prst="can">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ctr" anchorCtr="0" compatLnSpc="1">
            <a:prstTxWarp prst="textNoShape">
              <a:avLst/>
            </a:prstTxWarp>
          </a:bodyPr>
          <a:lstStyle/>
          <a:p>
            <a:pPr algn="ctr"/>
            <a:r>
              <a:rPr lang="en-US" sz="2000" dirty="0">
                <a:solidFill>
                  <a:schemeClr val="lt1">
                    <a:alpha val="99000"/>
                  </a:schemeClr>
                </a:solidFill>
              </a:rPr>
              <a:t>Data Hosted in Windows Azure</a:t>
            </a:r>
          </a:p>
        </p:txBody>
      </p:sp>
      <p:sp>
        <p:nvSpPr>
          <p:cNvPr id="21" name="Right Arrow 20"/>
          <p:cNvSpPr/>
          <p:nvPr/>
        </p:nvSpPr>
        <p:spPr bwMode="auto">
          <a:xfrm rot="3470086" flipH="1">
            <a:off x="11772889" y="5807270"/>
            <a:ext cx="2072640" cy="1382436"/>
          </a:xfrm>
          <a:prstGeom prst="rightArrow">
            <a:avLst/>
          </a:prstGeom>
          <a:gradFill>
            <a:gsLst>
              <a:gs pos="0">
                <a:schemeClr val="bg2">
                  <a:lumMod val="75000"/>
                </a:schemeClr>
              </a:gs>
              <a:gs pos="19000">
                <a:schemeClr val="bg2">
                  <a:lumMod val="75000"/>
                </a:schemeClr>
              </a:gs>
              <a:gs pos="100000">
                <a:schemeClr val="bg2">
                  <a:lumMod val="60000"/>
                  <a:lumOff val="40000"/>
                  <a:alpha val="0"/>
                </a:schemeClr>
              </a:gs>
            </a:gsLst>
            <a:lin ang="10800000" scaled="0"/>
          </a:gradFill>
          <a:ln w="15875">
            <a:gradFill>
              <a:gsLst>
                <a:gs pos="0">
                  <a:schemeClr val="bg1"/>
                </a:gs>
                <a:gs pos="50000">
                  <a:schemeClr val="bg1"/>
                </a:gs>
                <a:gs pos="100000">
                  <a:schemeClr val="bg1">
                    <a:alpha val="0"/>
                  </a:schemeClr>
                </a:gs>
              </a:gsLst>
              <a:lin ang="10800000" scaled="0"/>
            </a:gradFill>
          </a:ln>
          <a:scene3d>
            <a:camera prst="perspectiveHeroicExtremeRightFacing"/>
            <a:lightRig rig="threePt" dir="t"/>
          </a:scene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650550" tIns="0" rIns="0" bIns="910770" numCol="1" rtlCol="0" anchor="ctr" anchorCtr="0" compatLnSpc="1">
            <a:prstTxWarp prst="textNoShape">
              <a:avLst/>
            </a:prstTxWarp>
          </a:bodyPr>
          <a:lstStyle/>
          <a:p>
            <a:endParaRPr lang="en-US" dirty="0"/>
          </a:p>
        </p:txBody>
      </p:sp>
      <p:pic>
        <p:nvPicPr>
          <p:cNvPr id="2050" name="Picture 2" descr="C:\Users\adi\Pictures\Logos\office_365_h_rgb_r.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5654"/>
          <a:stretch/>
        </p:blipFill>
        <p:spPr bwMode="auto">
          <a:xfrm>
            <a:off x="2725701" y="2249705"/>
            <a:ext cx="1664468" cy="71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287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rot="5400000" flipH="1">
            <a:off x="7396215" y="-1878288"/>
            <a:ext cx="2128346" cy="17267623"/>
          </a:xfrm>
          <a:prstGeom prst="roundRect">
            <a:avLst>
              <a:gd name="adj" fmla="val 7228"/>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Title 4"/>
          <p:cNvSpPr>
            <a:spLocks noGrp="1"/>
          </p:cNvSpPr>
          <p:nvPr>
            <p:ph type="title"/>
          </p:nvPr>
        </p:nvSpPr>
        <p:spPr>
          <a:xfrm>
            <a:off x="1617663" y="5691349"/>
            <a:ext cx="14746287" cy="2128347"/>
          </a:xfrm>
        </p:spPr>
        <p:txBody>
          <a:bodyPr/>
          <a:lstStyle/>
          <a:p>
            <a:r>
              <a:rPr lang="en-US" sz="8000" dirty="0" smtClean="0">
                <a:solidFill>
                  <a:srgbClr val="FFFFFF">
                    <a:alpha val="99000"/>
                  </a:srgbClr>
                </a:solidFill>
              </a:rPr>
              <a:t>Demo</a:t>
            </a:r>
            <a:r>
              <a:rPr lang="en-US" sz="8800" dirty="0" smtClean="0">
                <a:solidFill>
                  <a:srgbClr val="FFFFFF">
                    <a:alpha val="99000"/>
                  </a:srgbClr>
                </a:solidFill>
              </a:rPr>
              <a:t/>
            </a:r>
            <a:br>
              <a:rPr lang="en-US" sz="8800" dirty="0" smtClean="0">
                <a:solidFill>
                  <a:srgbClr val="FFFFFF">
                    <a:alpha val="99000"/>
                  </a:srgbClr>
                </a:solidFill>
              </a:rPr>
            </a:br>
            <a:r>
              <a:rPr lang="en-US" sz="3200" dirty="0" smtClean="0">
                <a:solidFill>
                  <a:srgbClr val="FFFFFF">
                    <a:alpha val="99000"/>
                  </a:srgbClr>
                </a:solidFill>
              </a:rPr>
              <a:t>Marketplace,</a:t>
            </a:r>
            <a:r>
              <a:rPr lang="en-US" sz="6600" dirty="0">
                <a:solidFill>
                  <a:srgbClr val="FFFFFF">
                    <a:alpha val="99000"/>
                  </a:srgbClr>
                </a:solidFill>
              </a:rPr>
              <a:t> </a:t>
            </a:r>
            <a:r>
              <a:rPr lang="en-US" sz="3200" dirty="0" smtClean="0">
                <a:solidFill>
                  <a:srgbClr val="FFFFFF">
                    <a:alpha val="99000"/>
                  </a:srgbClr>
                </a:solidFill>
              </a:rPr>
              <a:t>Excel, Facebook, Bing</a:t>
            </a:r>
            <a:endParaRPr lang="en-US" sz="3200" dirty="0">
              <a:solidFill>
                <a:srgbClr val="FFFFFF">
                  <a:alpha val="99000"/>
                </a:srgbClr>
              </a:solidFill>
            </a:endParaRPr>
          </a:p>
        </p:txBody>
      </p:sp>
    </p:spTree>
    <p:extLst>
      <p:ext uri="{BB962C8B-B14F-4D97-AF65-F5344CB8AC3E}">
        <p14:creationId xmlns:p14="http://schemas.microsoft.com/office/powerpoint/2010/main" val="161411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rot="5400000" flipH="1">
            <a:off x="7396215" y="-1878288"/>
            <a:ext cx="2128346" cy="17267623"/>
          </a:xfrm>
          <a:prstGeom prst="roundRect">
            <a:avLst>
              <a:gd name="adj" fmla="val 7228"/>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Title 4"/>
          <p:cNvSpPr txBox="1">
            <a:spLocks/>
          </p:cNvSpPr>
          <p:nvPr/>
        </p:nvSpPr>
        <p:spPr bwMode="auto">
          <a:xfrm>
            <a:off x="0" y="5679731"/>
            <a:ext cx="10574337" cy="2128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164592" bIns="0" numCol="1" anchor="t" anchorCtr="0" compatLnSpc="1">
            <a:prstTxWarp prst="textNoShape">
              <a:avLst/>
            </a:prstTxWarp>
          </a:bodyPr>
          <a:lstStyle>
            <a:lvl1pPr marL="161925" algn="l" rtl="0" fontAlgn="base">
              <a:spcBef>
                <a:spcPct val="0"/>
              </a:spcBef>
              <a:spcAft>
                <a:spcPct val="0"/>
              </a:spcAft>
              <a:defRPr sz="4000" b="1" cap="all">
                <a:solidFill>
                  <a:srgbClr val="FFFFFF"/>
                </a:solidFill>
                <a:latin typeface="+mj-lt"/>
                <a:ea typeface="+mj-ea"/>
                <a:cs typeface="+mj-cs"/>
                <a:sym typeface="Arial" charset="0"/>
              </a:defRPr>
            </a:lvl1pPr>
            <a:lvl2pPr marL="161925" algn="ctr" rtl="0" fontAlgn="base">
              <a:spcBef>
                <a:spcPct val="0"/>
              </a:spcBef>
              <a:spcAft>
                <a:spcPct val="0"/>
              </a:spcAft>
              <a:defRPr sz="4400" b="1">
                <a:solidFill>
                  <a:srgbClr val="FFFFFF"/>
                </a:solidFill>
                <a:latin typeface="Arial" charset="0"/>
                <a:ea typeface="ヒラギノ角ゴ ProN W6" pitchFamily="1" charset="-128"/>
                <a:sym typeface="Arial" charset="0"/>
              </a:defRPr>
            </a:lvl2pPr>
            <a:lvl3pPr marL="161925" algn="ctr" rtl="0" fontAlgn="base">
              <a:spcBef>
                <a:spcPct val="0"/>
              </a:spcBef>
              <a:spcAft>
                <a:spcPct val="0"/>
              </a:spcAft>
              <a:defRPr sz="4400" b="1">
                <a:solidFill>
                  <a:srgbClr val="FFFFFF"/>
                </a:solidFill>
                <a:latin typeface="Arial" charset="0"/>
                <a:ea typeface="ヒラギノ角ゴ ProN W6" pitchFamily="1" charset="-128"/>
                <a:sym typeface="Arial" charset="0"/>
              </a:defRPr>
            </a:lvl3pPr>
            <a:lvl4pPr marL="161925" algn="ctr" rtl="0" fontAlgn="base">
              <a:spcBef>
                <a:spcPct val="0"/>
              </a:spcBef>
              <a:spcAft>
                <a:spcPct val="0"/>
              </a:spcAft>
              <a:defRPr sz="4400" b="1">
                <a:solidFill>
                  <a:srgbClr val="FFFFFF"/>
                </a:solidFill>
                <a:latin typeface="Arial" charset="0"/>
                <a:ea typeface="ヒラギノ角ゴ ProN W6" pitchFamily="1" charset="-128"/>
                <a:sym typeface="Arial" charset="0"/>
              </a:defRPr>
            </a:lvl4pPr>
            <a:lvl5pPr marL="161925" algn="ctr" rtl="0" fontAlgn="base">
              <a:spcBef>
                <a:spcPct val="0"/>
              </a:spcBef>
              <a:spcAft>
                <a:spcPct val="0"/>
              </a:spcAft>
              <a:defRPr sz="4400" b="1">
                <a:solidFill>
                  <a:srgbClr val="FFFFFF"/>
                </a:solidFill>
                <a:latin typeface="Arial" charset="0"/>
                <a:ea typeface="ヒラギノ角ゴ ProN W6" pitchFamily="1" charset="-128"/>
                <a:sym typeface="Arial" charset="0"/>
              </a:defRPr>
            </a:lvl5pPr>
            <a:lvl6pPr marL="619125" algn="ctr" rtl="0" fontAlgn="base">
              <a:spcBef>
                <a:spcPct val="0"/>
              </a:spcBef>
              <a:spcAft>
                <a:spcPct val="0"/>
              </a:spcAft>
              <a:defRPr sz="4400" b="1">
                <a:solidFill>
                  <a:srgbClr val="FFFFFF"/>
                </a:solidFill>
                <a:latin typeface="Arial" charset="0"/>
                <a:ea typeface="ヒラギノ角ゴ ProN W6" pitchFamily="1" charset="-128"/>
                <a:sym typeface="Arial" charset="0"/>
              </a:defRPr>
            </a:lvl6pPr>
            <a:lvl7pPr marL="1076325" algn="ctr" rtl="0" fontAlgn="base">
              <a:spcBef>
                <a:spcPct val="0"/>
              </a:spcBef>
              <a:spcAft>
                <a:spcPct val="0"/>
              </a:spcAft>
              <a:defRPr sz="4400" b="1">
                <a:solidFill>
                  <a:srgbClr val="FFFFFF"/>
                </a:solidFill>
                <a:latin typeface="Arial" charset="0"/>
                <a:ea typeface="ヒラギノ角ゴ ProN W6" pitchFamily="1" charset="-128"/>
                <a:sym typeface="Arial" charset="0"/>
              </a:defRPr>
            </a:lvl7pPr>
            <a:lvl8pPr marL="1533525" algn="ctr" rtl="0" fontAlgn="base">
              <a:spcBef>
                <a:spcPct val="0"/>
              </a:spcBef>
              <a:spcAft>
                <a:spcPct val="0"/>
              </a:spcAft>
              <a:defRPr sz="4400" b="1">
                <a:solidFill>
                  <a:srgbClr val="FFFFFF"/>
                </a:solidFill>
                <a:latin typeface="Arial" charset="0"/>
                <a:ea typeface="ヒラギノ角ゴ ProN W6" pitchFamily="1" charset="-128"/>
                <a:sym typeface="Arial" charset="0"/>
              </a:defRPr>
            </a:lvl8pPr>
            <a:lvl9pPr marL="1990725" algn="ctr" rtl="0" fontAlgn="base">
              <a:spcBef>
                <a:spcPct val="0"/>
              </a:spcBef>
              <a:spcAft>
                <a:spcPct val="0"/>
              </a:spcAft>
              <a:defRPr sz="4400" b="1">
                <a:solidFill>
                  <a:srgbClr val="FFFFFF"/>
                </a:solidFill>
                <a:latin typeface="Arial" charset="0"/>
                <a:ea typeface="ヒラギノ角ゴ ProN W6" pitchFamily="1" charset="-128"/>
                <a:sym typeface="Arial" charset="0"/>
              </a:defRPr>
            </a:lvl9pPr>
          </a:lstStyle>
          <a:p>
            <a:r>
              <a:rPr lang="en-US" sz="8000" dirty="0" smtClean="0">
                <a:solidFill>
                  <a:srgbClr val="FFFFFF">
                    <a:alpha val="99000"/>
                  </a:srgbClr>
                </a:solidFill>
              </a:rPr>
              <a:t>Demo</a:t>
            </a:r>
            <a:r>
              <a:rPr lang="en-US" sz="8800" dirty="0" smtClean="0">
                <a:solidFill>
                  <a:srgbClr val="FFFFFF">
                    <a:alpha val="99000"/>
                  </a:srgbClr>
                </a:solidFill>
              </a:rPr>
              <a:t/>
            </a:r>
            <a:br>
              <a:rPr lang="en-US" sz="8800" dirty="0" smtClean="0">
                <a:solidFill>
                  <a:srgbClr val="FFFFFF">
                    <a:alpha val="99000"/>
                  </a:srgbClr>
                </a:solidFill>
              </a:rPr>
            </a:br>
            <a:endParaRPr lang="en-US" sz="3200" dirty="0">
              <a:solidFill>
                <a:srgbClr val="FFFFFF">
                  <a:alpha val="99000"/>
                </a:srgbClr>
              </a:solidFill>
            </a:endParaRPr>
          </a:p>
        </p:txBody>
      </p:sp>
      <p:sp>
        <p:nvSpPr>
          <p:cNvPr id="13" name="Subtitle 4"/>
          <p:cNvSpPr txBox="1">
            <a:spLocks/>
          </p:cNvSpPr>
          <p:nvPr/>
        </p:nvSpPr>
        <p:spPr bwMode="auto">
          <a:xfrm>
            <a:off x="12873788" y="6095188"/>
            <a:ext cx="4474411" cy="1724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0" rIns="45720" bIns="0" numCol="1" anchor="t" anchorCtr="0" compatLnSpc="1">
            <a:prstTxWarp prst="textNoShape">
              <a:avLst/>
            </a:prstTxWarp>
          </a:bodyPr>
          <a:lstStyle>
            <a:lvl1pPr marL="0" indent="0" algn="ctr" rtl="0" fontAlgn="base">
              <a:lnSpc>
                <a:spcPct val="80000"/>
              </a:lnSpc>
              <a:spcBef>
                <a:spcPts val="1200"/>
              </a:spcBef>
              <a:spcAft>
                <a:spcPct val="0"/>
              </a:spcAft>
              <a:buClr>
                <a:srgbClr val="C20C26"/>
              </a:buClr>
              <a:buSzPct val="100000"/>
              <a:buFont typeface="Wingdings" pitchFamily="1" charset="2"/>
              <a:buNone/>
              <a:defRPr sz="2800">
                <a:solidFill>
                  <a:srgbClr val="FFFFFF"/>
                </a:solidFill>
                <a:latin typeface="+mn-lt"/>
                <a:ea typeface="+mn-ea"/>
                <a:cs typeface="+mn-cs"/>
                <a:sym typeface="Arial" charset="0"/>
              </a:defRPr>
            </a:lvl1pPr>
            <a:lvl2pPr marL="4572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2pPr>
            <a:lvl3pPr marL="9144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3pPr>
            <a:lvl4pPr marL="13716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4pPr>
            <a:lvl5pPr marL="18288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5pPr>
            <a:lvl6pPr marL="22860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6pPr>
            <a:lvl7pPr marL="27432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7pPr>
            <a:lvl8pPr marL="32004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8pPr>
            <a:lvl9pPr marL="36576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9pPr>
          </a:lstStyle>
          <a:p>
            <a:pPr algn="l"/>
            <a:r>
              <a:rPr lang="en-US" b="1" dirty="0">
                <a:solidFill>
                  <a:schemeClr val="bg1"/>
                </a:solidFill>
              </a:rPr>
              <a:t>Jamie MacLennan</a:t>
            </a:r>
          </a:p>
          <a:p>
            <a:pPr algn="l"/>
            <a:r>
              <a:rPr lang="en-US" dirty="0" smtClean="0">
                <a:solidFill>
                  <a:schemeClr val="bg1">
                    <a:alpha val="99000"/>
                  </a:schemeClr>
                </a:solidFill>
              </a:rPr>
              <a:t>Chief Technology Officer</a:t>
            </a:r>
          </a:p>
          <a:p>
            <a:pPr algn="l"/>
            <a:r>
              <a:rPr lang="en-US" dirty="0" err="1" smtClean="0">
                <a:solidFill>
                  <a:schemeClr val="bg1">
                    <a:alpha val="99000"/>
                  </a:schemeClr>
                </a:solidFill>
              </a:rPr>
              <a:t>Predixion</a:t>
            </a:r>
            <a:r>
              <a:rPr lang="en-US" dirty="0" smtClean="0">
                <a:solidFill>
                  <a:schemeClr val="bg1">
                    <a:alpha val="99000"/>
                  </a:schemeClr>
                </a:solidFill>
              </a:rPr>
              <a:t> Software</a:t>
            </a:r>
            <a:endParaRPr lang="en-US" dirty="0">
              <a:solidFill>
                <a:schemeClr val="bg1">
                  <a:alpha val="99000"/>
                </a:schemeClr>
              </a:solidFill>
            </a:endParaRPr>
          </a:p>
        </p:txBody>
      </p:sp>
      <p:pic>
        <p:nvPicPr>
          <p:cNvPr id="1026" name="Picture 2" descr="Predixion Software">
            <a:hlinkClick r:id="rId2" tooltip="Predixion Softwar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4787" y="3291953"/>
            <a:ext cx="4042611" cy="1961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4" name="Subtitle 4"/>
          <p:cNvSpPr txBox="1">
            <a:spLocks/>
          </p:cNvSpPr>
          <p:nvPr/>
        </p:nvSpPr>
        <p:spPr bwMode="auto">
          <a:xfrm>
            <a:off x="7112873" y="5965457"/>
            <a:ext cx="5604376" cy="1724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0" rIns="45720" bIns="0" numCol="1" anchor="t" anchorCtr="0" compatLnSpc="1">
            <a:prstTxWarp prst="textNoShape">
              <a:avLst/>
            </a:prstTxWarp>
          </a:bodyPr>
          <a:lstStyle>
            <a:lvl1pPr marL="0" indent="0" algn="ctr" rtl="0" fontAlgn="base">
              <a:lnSpc>
                <a:spcPct val="80000"/>
              </a:lnSpc>
              <a:spcBef>
                <a:spcPts val="1200"/>
              </a:spcBef>
              <a:spcAft>
                <a:spcPct val="0"/>
              </a:spcAft>
              <a:buClr>
                <a:srgbClr val="C20C26"/>
              </a:buClr>
              <a:buSzPct val="100000"/>
              <a:buFont typeface="Wingdings" pitchFamily="1" charset="2"/>
              <a:buNone/>
              <a:defRPr sz="2800">
                <a:solidFill>
                  <a:srgbClr val="FFFFFF"/>
                </a:solidFill>
                <a:latin typeface="+mn-lt"/>
                <a:ea typeface="+mn-ea"/>
                <a:cs typeface="+mn-cs"/>
                <a:sym typeface="Arial" charset="0"/>
              </a:defRPr>
            </a:lvl1pPr>
            <a:lvl2pPr marL="4572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2pPr>
            <a:lvl3pPr marL="9144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3pPr>
            <a:lvl4pPr marL="13716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4pPr>
            <a:lvl5pPr marL="18288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5pPr>
            <a:lvl6pPr marL="22860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6pPr>
            <a:lvl7pPr marL="27432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7pPr>
            <a:lvl8pPr marL="32004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8pPr>
            <a:lvl9pPr marL="36576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9pPr>
          </a:lstStyle>
          <a:p>
            <a:pPr algn="l"/>
            <a:r>
              <a:rPr lang="en-US" b="1" dirty="0" smtClean="0">
                <a:solidFill>
                  <a:schemeClr val="bg1"/>
                </a:solidFill>
              </a:rPr>
              <a:t>Bruno Aziza</a:t>
            </a:r>
            <a:endParaRPr lang="en-US" b="1" dirty="0">
              <a:solidFill>
                <a:schemeClr val="bg1"/>
              </a:solidFill>
            </a:endParaRPr>
          </a:p>
          <a:p>
            <a:pPr algn="l"/>
            <a:r>
              <a:rPr lang="en-US" dirty="0" smtClean="0">
                <a:solidFill>
                  <a:schemeClr val="bg1">
                    <a:alpha val="99000"/>
                  </a:schemeClr>
                </a:solidFill>
              </a:rPr>
              <a:t>WW Strategy Lead</a:t>
            </a:r>
          </a:p>
          <a:p>
            <a:pPr algn="l"/>
            <a:r>
              <a:rPr lang="en-US" dirty="0" smtClean="0">
                <a:solidFill>
                  <a:schemeClr val="bg1">
                    <a:alpha val="99000"/>
                  </a:schemeClr>
                </a:solidFill>
              </a:rPr>
              <a:t>Microsoft BI</a:t>
            </a:r>
            <a:endParaRPr lang="en-US" dirty="0">
              <a:solidFill>
                <a:schemeClr val="bg1">
                  <a:alpha val="99000"/>
                </a:schemeClr>
              </a:solidFill>
            </a:endParaRPr>
          </a:p>
        </p:txBody>
      </p:sp>
      <p:pic>
        <p:nvPicPr>
          <p:cNvPr id="1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4806" t="10560" r="16867" b="7324"/>
          <a:stretch/>
        </p:blipFill>
        <p:spPr bwMode="auto">
          <a:xfrm>
            <a:off x="7122286" y="3151044"/>
            <a:ext cx="1925363" cy="22431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Subtitle 4"/>
          <p:cNvSpPr txBox="1">
            <a:spLocks/>
          </p:cNvSpPr>
          <p:nvPr/>
        </p:nvSpPr>
        <p:spPr bwMode="auto">
          <a:xfrm>
            <a:off x="7122286" y="7991665"/>
            <a:ext cx="4115053" cy="86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0" rIns="45720" bIns="0" numCol="1" anchor="t" anchorCtr="0" compatLnSpc="1">
            <a:prstTxWarp prst="textNoShape">
              <a:avLst/>
            </a:prstTxWarp>
          </a:bodyPr>
          <a:lstStyle>
            <a:lvl1pPr marL="0" indent="0" algn="ctr" rtl="0" fontAlgn="base">
              <a:lnSpc>
                <a:spcPct val="80000"/>
              </a:lnSpc>
              <a:spcBef>
                <a:spcPts val="1200"/>
              </a:spcBef>
              <a:spcAft>
                <a:spcPct val="0"/>
              </a:spcAft>
              <a:buClr>
                <a:srgbClr val="C20C26"/>
              </a:buClr>
              <a:buSzPct val="100000"/>
              <a:buFont typeface="Wingdings" pitchFamily="1" charset="2"/>
              <a:buNone/>
              <a:defRPr sz="2800">
                <a:solidFill>
                  <a:srgbClr val="FFFFFF"/>
                </a:solidFill>
                <a:latin typeface="+mn-lt"/>
                <a:ea typeface="+mn-ea"/>
                <a:cs typeface="+mn-cs"/>
                <a:sym typeface="Arial" charset="0"/>
              </a:defRPr>
            </a:lvl1pPr>
            <a:lvl2pPr marL="4572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2pPr>
            <a:lvl3pPr marL="9144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3pPr>
            <a:lvl4pPr marL="13716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4pPr>
            <a:lvl5pPr marL="18288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5pPr>
            <a:lvl6pPr marL="22860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6pPr>
            <a:lvl7pPr marL="27432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7pPr>
            <a:lvl8pPr marL="32004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8pPr>
            <a:lvl9pPr marL="36576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9pPr>
          </a:lstStyle>
          <a:p>
            <a:pPr algn="l"/>
            <a:r>
              <a:rPr lang="en-US" b="1" dirty="0" smtClean="0">
                <a:solidFill>
                  <a:schemeClr val="bg1"/>
                </a:solidFill>
                <a:hlinkClick r:id="rId5"/>
              </a:rPr>
              <a:t>www.microsoft.com\bi</a:t>
            </a:r>
            <a:endParaRPr lang="en-US" b="1" dirty="0" smtClean="0">
              <a:solidFill>
                <a:schemeClr val="bg1"/>
              </a:solidFill>
            </a:endParaRPr>
          </a:p>
          <a:p>
            <a:pPr algn="l"/>
            <a:r>
              <a:rPr lang="en-US" b="1" dirty="0" smtClean="0">
                <a:solidFill>
                  <a:schemeClr val="bg1"/>
                </a:solidFill>
              </a:rPr>
              <a:t>www.bizintelligence.tv</a:t>
            </a:r>
            <a:endParaRPr lang="en-US" dirty="0">
              <a:solidFill>
                <a:schemeClr val="bg1">
                  <a:alpha val="99000"/>
                </a:schemeClr>
              </a:solidFill>
            </a:endParaRPr>
          </a:p>
        </p:txBody>
      </p:sp>
      <p:sp>
        <p:nvSpPr>
          <p:cNvPr id="17" name="Subtitle 4"/>
          <p:cNvSpPr txBox="1">
            <a:spLocks/>
          </p:cNvSpPr>
          <p:nvPr/>
        </p:nvSpPr>
        <p:spPr bwMode="auto">
          <a:xfrm>
            <a:off x="11911263" y="7991665"/>
            <a:ext cx="5109663" cy="862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0" rIns="45720" bIns="0" numCol="1" anchor="t" anchorCtr="0" compatLnSpc="1">
            <a:prstTxWarp prst="textNoShape">
              <a:avLst/>
            </a:prstTxWarp>
          </a:bodyPr>
          <a:lstStyle>
            <a:lvl1pPr marL="0" indent="0" algn="ctr" rtl="0" fontAlgn="base">
              <a:lnSpc>
                <a:spcPct val="80000"/>
              </a:lnSpc>
              <a:spcBef>
                <a:spcPts val="1200"/>
              </a:spcBef>
              <a:spcAft>
                <a:spcPct val="0"/>
              </a:spcAft>
              <a:buClr>
                <a:srgbClr val="C20C26"/>
              </a:buClr>
              <a:buSzPct val="100000"/>
              <a:buFont typeface="Wingdings" pitchFamily="1" charset="2"/>
              <a:buNone/>
              <a:defRPr sz="2800">
                <a:solidFill>
                  <a:srgbClr val="FFFFFF"/>
                </a:solidFill>
                <a:latin typeface="+mn-lt"/>
                <a:ea typeface="+mn-ea"/>
                <a:cs typeface="+mn-cs"/>
                <a:sym typeface="Arial" charset="0"/>
              </a:defRPr>
            </a:lvl1pPr>
            <a:lvl2pPr marL="4572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2pPr>
            <a:lvl3pPr marL="9144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3pPr>
            <a:lvl4pPr marL="13716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4pPr>
            <a:lvl5pPr marL="18288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5pPr>
            <a:lvl6pPr marL="22860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6pPr>
            <a:lvl7pPr marL="27432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7pPr>
            <a:lvl8pPr marL="32004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8pPr>
            <a:lvl9pPr marL="3657600" indent="0" algn="ctr" rtl="0" fontAlgn="base">
              <a:lnSpc>
                <a:spcPct val="80000"/>
              </a:lnSpc>
              <a:spcBef>
                <a:spcPts val="1200"/>
              </a:spcBef>
              <a:spcAft>
                <a:spcPct val="0"/>
              </a:spcAft>
              <a:buClr>
                <a:srgbClr val="C20C26"/>
              </a:buClr>
              <a:buSzPct val="125000"/>
              <a:buFont typeface="Arial" charset="0"/>
              <a:buNone/>
              <a:defRPr sz="2800">
                <a:solidFill>
                  <a:srgbClr val="FFFFFF"/>
                </a:solidFill>
                <a:latin typeface="+mn-lt"/>
                <a:ea typeface="+mn-ea"/>
                <a:sym typeface="Arial" charset="0"/>
              </a:defRPr>
            </a:lvl9pPr>
          </a:lstStyle>
          <a:p>
            <a:pPr algn="l"/>
            <a:r>
              <a:rPr lang="en-US" b="1" dirty="0" smtClean="0">
                <a:solidFill>
                  <a:schemeClr val="bg1"/>
                </a:solidFill>
                <a:hlinkClick r:id="rId6"/>
              </a:rPr>
              <a:t>www.predictionsoftware.com</a:t>
            </a:r>
            <a:endParaRPr lang="en-US" b="1" dirty="0" smtClean="0">
              <a:solidFill>
                <a:schemeClr val="bg1"/>
              </a:solidFill>
            </a:endParaRPr>
          </a:p>
        </p:txBody>
      </p:sp>
    </p:spTree>
    <p:extLst>
      <p:ext uri="{BB962C8B-B14F-4D97-AF65-F5344CB8AC3E}">
        <p14:creationId xmlns:p14="http://schemas.microsoft.com/office/powerpoint/2010/main" val="183528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dictive_wheel.png"/>
          <p:cNvPicPr>
            <a:picLocks noChangeAspect="1"/>
          </p:cNvPicPr>
          <p:nvPr/>
        </p:nvPicPr>
        <p:blipFill>
          <a:blip r:embed="rId3"/>
          <a:stretch>
            <a:fillRect/>
          </a:stretch>
        </p:blipFill>
        <p:spPr>
          <a:xfrm>
            <a:off x="3086534" y="758613"/>
            <a:ext cx="12093141" cy="8758987"/>
          </a:xfrm>
          <a:prstGeom prst="rect">
            <a:avLst/>
          </a:prstGeom>
        </p:spPr>
      </p:pic>
      <p:sp>
        <p:nvSpPr>
          <p:cNvPr id="7" name="Title 6"/>
          <p:cNvSpPr>
            <a:spLocks noGrp="1"/>
          </p:cNvSpPr>
          <p:nvPr>
            <p:ph type="ctrTitle"/>
          </p:nvPr>
        </p:nvSpPr>
        <p:spPr>
          <a:xfrm>
            <a:off x="4081801" y="571500"/>
            <a:ext cx="13733992" cy="3346623"/>
          </a:xfrm>
        </p:spPr>
        <p:txBody>
          <a:bodyPr/>
          <a:lstStyle/>
          <a:p>
            <a:r>
              <a:rPr lang="en-US" sz="6800" dirty="0">
                <a:solidFill>
                  <a:schemeClr val="bg1"/>
                </a:solidFill>
                <a:effectLst>
                  <a:outerShdw blurRad="38100" dist="38100" dir="2700000" algn="tl">
                    <a:srgbClr val="000000">
                      <a:alpha val="43137"/>
                    </a:srgbClr>
                  </a:outerShdw>
                </a:effectLst>
              </a:rPr>
              <a:t>Thank You!</a:t>
            </a:r>
            <a:endParaRPr lang="en-US" sz="8100" dirty="0">
              <a:solidFill>
                <a:schemeClr val="bg1"/>
              </a:solidFill>
              <a:effectLst>
                <a:outerShdw blurRad="38100" dist="38100" dir="2700000" algn="tl">
                  <a:srgbClr val="000000">
                    <a:alpha val="43137"/>
                  </a:srgbClr>
                </a:outerShdw>
              </a:effectLst>
            </a:endParaRPr>
          </a:p>
        </p:txBody>
      </p:sp>
      <p:sp>
        <p:nvSpPr>
          <p:cNvPr id="2" name="Rectangle 1"/>
          <p:cNvSpPr/>
          <p:nvPr/>
        </p:nvSpPr>
        <p:spPr>
          <a:xfrm>
            <a:off x="901298" y="7477760"/>
            <a:ext cx="6361007" cy="1633702"/>
          </a:xfrm>
          <a:prstGeom prst="rect">
            <a:avLst/>
          </a:prstGeom>
        </p:spPr>
        <p:txBody>
          <a:bodyPr wrap="square" lIns="154863" tIns="77431" rIns="154863" bIns="77431">
            <a:spAutoFit/>
          </a:bodyPr>
          <a:lstStyle/>
          <a:p>
            <a:r>
              <a:rPr lang="en-US" sz="2400" b="1" dirty="0" smtClean="0">
                <a:solidFill>
                  <a:schemeClr val="bg1"/>
                </a:solidFill>
              </a:rPr>
              <a:t>Simon Arkell</a:t>
            </a:r>
          </a:p>
          <a:p>
            <a:r>
              <a:rPr lang="en-US" sz="2400" b="1" dirty="0" smtClean="0">
                <a:solidFill>
                  <a:schemeClr val="bg1"/>
                </a:solidFill>
              </a:rPr>
              <a:t>CEO</a:t>
            </a:r>
          </a:p>
          <a:p>
            <a:r>
              <a:rPr lang="en-US" sz="2400" b="1" dirty="0" smtClean="0">
                <a:solidFill>
                  <a:schemeClr val="bg1"/>
                </a:solidFill>
                <a:hlinkClick r:id="rId4"/>
              </a:rPr>
              <a:t>sarkell@predixionsoftware.com</a:t>
            </a:r>
            <a:endParaRPr lang="en-US" sz="2400" b="1" dirty="0" smtClean="0">
              <a:solidFill>
                <a:schemeClr val="bg1"/>
              </a:solidFill>
            </a:endParaRPr>
          </a:p>
          <a:p>
            <a:r>
              <a:rPr lang="en-US" sz="2400" b="1" dirty="0" smtClean="0">
                <a:solidFill>
                  <a:schemeClr val="bg1"/>
                </a:solidFill>
              </a:rPr>
              <a:t>(949) 233 6396</a:t>
            </a:r>
            <a:endParaRPr lang="en-US" sz="2400" b="1" dirty="0">
              <a:solidFill>
                <a:schemeClr val="bg1"/>
              </a:solidFill>
            </a:endParaRPr>
          </a:p>
        </p:txBody>
      </p:sp>
      <p:sp>
        <p:nvSpPr>
          <p:cNvPr id="9" name="Rectangle 8"/>
          <p:cNvSpPr/>
          <p:nvPr/>
        </p:nvSpPr>
        <p:spPr>
          <a:xfrm>
            <a:off x="12143005" y="7477760"/>
            <a:ext cx="7083848" cy="1633702"/>
          </a:xfrm>
          <a:prstGeom prst="rect">
            <a:avLst/>
          </a:prstGeom>
        </p:spPr>
        <p:txBody>
          <a:bodyPr wrap="square" lIns="154863" tIns="77431" rIns="154863" bIns="77431">
            <a:spAutoFit/>
          </a:bodyPr>
          <a:lstStyle/>
          <a:p>
            <a:r>
              <a:rPr lang="en-US" sz="2400" b="1" dirty="0" smtClean="0">
                <a:solidFill>
                  <a:schemeClr val="bg1"/>
                </a:solidFill>
              </a:rPr>
              <a:t>Jamie MacLennan</a:t>
            </a:r>
          </a:p>
          <a:p>
            <a:r>
              <a:rPr lang="en-US" sz="2400" b="1" dirty="0" smtClean="0">
                <a:solidFill>
                  <a:schemeClr val="bg1"/>
                </a:solidFill>
              </a:rPr>
              <a:t>CTO</a:t>
            </a:r>
          </a:p>
          <a:p>
            <a:r>
              <a:rPr lang="en-US" sz="2400" b="1" dirty="0" smtClean="0">
                <a:solidFill>
                  <a:schemeClr val="bg1"/>
                </a:solidFill>
                <a:hlinkClick r:id="rId4"/>
              </a:rPr>
              <a:t>jamiemac@predixionsoftware.com</a:t>
            </a:r>
            <a:endParaRPr lang="en-US" sz="2400" b="1" dirty="0" smtClean="0">
              <a:solidFill>
                <a:schemeClr val="bg1"/>
              </a:solidFill>
            </a:endParaRPr>
          </a:p>
          <a:p>
            <a:r>
              <a:rPr lang="en-US" sz="2400" b="1" dirty="0" smtClean="0">
                <a:solidFill>
                  <a:schemeClr val="bg1"/>
                </a:solidFill>
              </a:rPr>
              <a:t>(425) 246 8741</a:t>
            </a:r>
            <a:endParaRPr lang="en-US" sz="2400" b="1" dirty="0">
              <a:solidFill>
                <a:schemeClr val="bg1"/>
              </a:solidFill>
            </a:endParaRPr>
          </a:p>
        </p:txBody>
      </p:sp>
      <p:sp>
        <p:nvSpPr>
          <p:cNvPr id="4" name="TextBox 3"/>
          <p:cNvSpPr txBox="1"/>
          <p:nvPr/>
        </p:nvSpPr>
        <p:spPr>
          <a:xfrm>
            <a:off x="158348" y="4501834"/>
            <a:ext cx="12722013" cy="2326199"/>
          </a:xfrm>
          <a:prstGeom prst="rect">
            <a:avLst/>
          </a:prstGeom>
          <a:noFill/>
        </p:spPr>
        <p:txBody>
          <a:bodyPr wrap="square" lIns="154863" tIns="77431" rIns="154863" bIns="77431" rtlCol="0">
            <a:spAutoFit/>
          </a:bodyPr>
          <a:lstStyle/>
          <a:p>
            <a:r>
              <a:rPr lang="en-US" sz="4700" b="1" dirty="0">
                <a:solidFill>
                  <a:sysClr val="windowText" lastClr="000000"/>
                </a:solidFill>
                <a:hlinkClick r:id="rId5"/>
              </a:rPr>
              <a:t>www.predixionsoftware.com</a:t>
            </a:r>
            <a:endParaRPr lang="en-US" sz="4700" b="1" dirty="0">
              <a:solidFill>
                <a:sysClr val="windowText" lastClr="000000"/>
              </a:solidFill>
            </a:endParaRPr>
          </a:p>
          <a:p>
            <a:r>
              <a:rPr lang="en-US" sz="4700" b="1" dirty="0">
                <a:solidFill>
                  <a:schemeClr val="bg1"/>
                </a:solidFill>
                <a:hlinkClick r:id="rId6"/>
              </a:rPr>
              <a:t>jamiemaclennan.blogspot.com</a:t>
            </a:r>
            <a:endParaRPr lang="en-US" sz="4700" b="1" dirty="0">
              <a:solidFill>
                <a:schemeClr val="bg1"/>
              </a:solidFill>
            </a:endParaRPr>
          </a:p>
          <a:p>
            <a:endParaRPr lang="en-US" sz="4700" b="1" dirty="0">
              <a:solidFill>
                <a:schemeClr val="bg1"/>
              </a:solidFill>
            </a:endParaRPr>
          </a:p>
        </p:txBody>
      </p:sp>
    </p:spTree>
    <p:extLst>
      <p:ext uri="{BB962C8B-B14F-4D97-AF65-F5344CB8AC3E}">
        <p14:creationId xmlns:p14="http://schemas.microsoft.com/office/powerpoint/2010/main" val="207739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alpha val="99000"/>
                  </a:srgbClr>
                </a:solidFill>
              </a:rPr>
              <a:t>Benefits</a:t>
            </a:r>
            <a:endParaRPr lang="en-US" dirty="0">
              <a:solidFill>
                <a:srgbClr val="FFFFFF">
                  <a:alpha val="99000"/>
                </a:srgbClr>
              </a:solidFill>
            </a:endParaRPr>
          </a:p>
        </p:txBody>
      </p:sp>
      <p:sp>
        <p:nvSpPr>
          <p:cNvPr id="4" name="Freeform 5"/>
          <p:cNvSpPr>
            <a:spLocks/>
          </p:cNvSpPr>
          <p:nvPr/>
        </p:nvSpPr>
        <p:spPr bwMode="auto">
          <a:xfrm>
            <a:off x="1" y="6305104"/>
            <a:ext cx="17339164" cy="6896993"/>
          </a:xfrm>
          <a:custGeom>
            <a:avLst/>
            <a:gdLst/>
            <a:ahLst/>
            <a:cxnLst>
              <a:cxn ang="0">
                <a:pos x="0" y="2"/>
              </a:cxn>
              <a:cxn ang="0">
                <a:pos x="171" y="55"/>
              </a:cxn>
              <a:cxn ang="0">
                <a:pos x="453" y="137"/>
              </a:cxn>
              <a:cxn ang="0">
                <a:pos x="739" y="212"/>
              </a:cxn>
              <a:cxn ang="0">
                <a:pos x="959" y="265"/>
              </a:cxn>
              <a:cxn ang="0">
                <a:pos x="1202" y="320"/>
              </a:cxn>
              <a:cxn ang="0">
                <a:pos x="1464" y="373"/>
              </a:cxn>
              <a:cxn ang="0">
                <a:pos x="1742" y="425"/>
              </a:cxn>
              <a:cxn ang="0">
                <a:pos x="2034" y="471"/>
              </a:cxn>
              <a:cxn ang="0">
                <a:pos x="2337" y="513"/>
              </a:cxn>
              <a:cxn ang="0">
                <a:pos x="2650" y="546"/>
              </a:cxn>
              <a:cxn ang="0">
                <a:pos x="2968" y="569"/>
              </a:cxn>
              <a:cxn ang="0">
                <a:pos x="3291" y="582"/>
              </a:cxn>
              <a:cxn ang="0">
                <a:pos x="3452" y="583"/>
              </a:cxn>
              <a:cxn ang="0">
                <a:pos x="3776" y="577"/>
              </a:cxn>
              <a:cxn ang="0">
                <a:pos x="4097" y="559"/>
              </a:cxn>
              <a:cxn ang="0">
                <a:pos x="4412" y="530"/>
              </a:cxn>
              <a:cxn ang="0">
                <a:pos x="4720" y="492"/>
              </a:cxn>
              <a:cxn ang="0">
                <a:pos x="5019" y="448"/>
              </a:cxn>
              <a:cxn ang="0">
                <a:pos x="5304" y="399"/>
              </a:cxn>
              <a:cxn ang="0">
                <a:pos x="5574" y="346"/>
              </a:cxn>
              <a:cxn ang="0">
                <a:pos x="5826" y="291"/>
              </a:cxn>
              <a:cxn ang="0">
                <a:pos x="6059" y="238"/>
              </a:cxn>
              <a:cxn ang="0">
                <a:pos x="6269" y="185"/>
              </a:cxn>
              <a:cxn ang="0">
                <a:pos x="6610" y="91"/>
              </a:cxn>
              <a:cxn ang="0">
                <a:pos x="6828" y="25"/>
              </a:cxn>
              <a:cxn ang="0">
                <a:pos x="6905" y="4018"/>
              </a:cxn>
              <a:cxn ang="0">
                <a:pos x="6827" y="3994"/>
              </a:cxn>
              <a:cxn ang="0">
                <a:pos x="6608" y="3926"/>
              </a:cxn>
              <a:cxn ang="0">
                <a:pos x="6267" y="3832"/>
              </a:cxn>
              <a:cxn ang="0">
                <a:pos x="6057" y="3779"/>
              </a:cxn>
              <a:cxn ang="0">
                <a:pos x="5826" y="3725"/>
              </a:cxn>
              <a:cxn ang="0">
                <a:pos x="5574" y="3670"/>
              </a:cxn>
              <a:cxn ang="0">
                <a:pos x="5304" y="3618"/>
              </a:cxn>
              <a:cxn ang="0">
                <a:pos x="5017" y="3568"/>
              </a:cxn>
              <a:cxn ang="0">
                <a:pos x="4720" y="3525"/>
              </a:cxn>
              <a:cxn ang="0">
                <a:pos x="4412" y="3487"/>
              </a:cxn>
              <a:cxn ang="0">
                <a:pos x="4097" y="3460"/>
              </a:cxn>
              <a:cxn ang="0">
                <a:pos x="3776" y="3441"/>
              </a:cxn>
              <a:cxn ang="0">
                <a:pos x="3452" y="3437"/>
              </a:cxn>
              <a:cxn ang="0">
                <a:pos x="3291" y="3438"/>
              </a:cxn>
              <a:cxn ang="0">
                <a:pos x="2968" y="3453"/>
              </a:cxn>
              <a:cxn ang="0">
                <a:pos x="2650" y="3477"/>
              </a:cxn>
              <a:cxn ang="0">
                <a:pos x="2337" y="3510"/>
              </a:cxn>
              <a:cxn ang="0">
                <a:pos x="2034" y="3552"/>
              </a:cxn>
              <a:cxn ang="0">
                <a:pos x="1742" y="3598"/>
              </a:cxn>
              <a:cxn ang="0">
                <a:pos x="1464" y="3650"/>
              </a:cxn>
              <a:cxn ang="0">
                <a:pos x="1202" y="3703"/>
              </a:cxn>
              <a:cxn ang="0">
                <a:pos x="959" y="3756"/>
              </a:cxn>
              <a:cxn ang="0">
                <a:pos x="739" y="3809"/>
              </a:cxn>
              <a:cxn ang="0">
                <a:pos x="453" y="3884"/>
              </a:cxn>
              <a:cxn ang="0">
                <a:pos x="171" y="3965"/>
              </a:cxn>
              <a:cxn ang="0">
                <a:pos x="0" y="4018"/>
              </a:cxn>
            </a:cxnLst>
            <a:rect l="0" t="0" r="r" b="b"/>
            <a:pathLst>
              <a:path w="6906" h="4018">
                <a:moveTo>
                  <a:pt x="0" y="2"/>
                </a:moveTo>
                <a:lnTo>
                  <a:pt x="0" y="2"/>
                </a:lnTo>
                <a:lnTo>
                  <a:pt x="78" y="26"/>
                </a:lnTo>
                <a:lnTo>
                  <a:pt x="171" y="55"/>
                </a:lnTo>
                <a:lnTo>
                  <a:pt x="296" y="93"/>
                </a:lnTo>
                <a:lnTo>
                  <a:pt x="453" y="137"/>
                </a:lnTo>
                <a:lnTo>
                  <a:pt x="637" y="186"/>
                </a:lnTo>
                <a:lnTo>
                  <a:pt x="739" y="212"/>
                </a:lnTo>
                <a:lnTo>
                  <a:pt x="847" y="238"/>
                </a:lnTo>
                <a:lnTo>
                  <a:pt x="959" y="265"/>
                </a:lnTo>
                <a:lnTo>
                  <a:pt x="1079" y="292"/>
                </a:lnTo>
                <a:lnTo>
                  <a:pt x="1202" y="320"/>
                </a:lnTo>
                <a:lnTo>
                  <a:pt x="1330" y="347"/>
                </a:lnTo>
                <a:lnTo>
                  <a:pt x="1464" y="373"/>
                </a:lnTo>
                <a:lnTo>
                  <a:pt x="1601" y="399"/>
                </a:lnTo>
                <a:lnTo>
                  <a:pt x="1742" y="425"/>
                </a:lnTo>
                <a:lnTo>
                  <a:pt x="1887" y="448"/>
                </a:lnTo>
                <a:lnTo>
                  <a:pt x="2034" y="471"/>
                </a:lnTo>
                <a:lnTo>
                  <a:pt x="2185" y="492"/>
                </a:lnTo>
                <a:lnTo>
                  <a:pt x="2337" y="513"/>
                </a:lnTo>
                <a:lnTo>
                  <a:pt x="2493" y="530"/>
                </a:lnTo>
                <a:lnTo>
                  <a:pt x="2650" y="546"/>
                </a:lnTo>
                <a:lnTo>
                  <a:pt x="2808" y="559"/>
                </a:lnTo>
                <a:lnTo>
                  <a:pt x="2968" y="569"/>
                </a:lnTo>
                <a:lnTo>
                  <a:pt x="3129" y="577"/>
                </a:lnTo>
                <a:lnTo>
                  <a:pt x="3291" y="582"/>
                </a:lnTo>
                <a:lnTo>
                  <a:pt x="3452" y="583"/>
                </a:lnTo>
                <a:lnTo>
                  <a:pt x="3452" y="583"/>
                </a:lnTo>
                <a:lnTo>
                  <a:pt x="3613" y="582"/>
                </a:lnTo>
                <a:lnTo>
                  <a:pt x="3776" y="577"/>
                </a:lnTo>
                <a:lnTo>
                  <a:pt x="3937" y="569"/>
                </a:lnTo>
                <a:lnTo>
                  <a:pt x="4097" y="559"/>
                </a:lnTo>
                <a:lnTo>
                  <a:pt x="4255" y="546"/>
                </a:lnTo>
                <a:lnTo>
                  <a:pt x="4412" y="530"/>
                </a:lnTo>
                <a:lnTo>
                  <a:pt x="4567" y="511"/>
                </a:lnTo>
                <a:lnTo>
                  <a:pt x="4720" y="492"/>
                </a:lnTo>
                <a:lnTo>
                  <a:pt x="4871" y="471"/>
                </a:lnTo>
                <a:lnTo>
                  <a:pt x="5019" y="448"/>
                </a:lnTo>
                <a:lnTo>
                  <a:pt x="5163" y="423"/>
                </a:lnTo>
                <a:lnTo>
                  <a:pt x="5304" y="399"/>
                </a:lnTo>
                <a:lnTo>
                  <a:pt x="5440" y="373"/>
                </a:lnTo>
                <a:lnTo>
                  <a:pt x="5574" y="346"/>
                </a:lnTo>
                <a:lnTo>
                  <a:pt x="5702" y="318"/>
                </a:lnTo>
                <a:lnTo>
                  <a:pt x="5826" y="291"/>
                </a:lnTo>
                <a:lnTo>
                  <a:pt x="5945" y="264"/>
                </a:lnTo>
                <a:lnTo>
                  <a:pt x="6059" y="238"/>
                </a:lnTo>
                <a:lnTo>
                  <a:pt x="6167" y="210"/>
                </a:lnTo>
                <a:lnTo>
                  <a:pt x="6269" y="185"/>
                </a:lnTo>
                <a:lnTo>
                  <a:pt x="6453" y="136"/>
                </a:lnTo>
                <a:lnTo>
                  <a:pt x="6610" y="91"/>
                </a:lnTo>
                <a:lnTo>
                  <a:pt x="6735" y="54"/>
                </a:lnTo>
                <a:lnTo>
                  <a:pt x="6828" y="25"/>
                </a:lnTo>
                <a:lnTo>
                  <a:pt x="6906" y="0"/>
                </a:lnTo>
                <a:lnTo>
                  <a:pt x="6905" y="4018"/>
                </a:lnTo>
                <a:lnTo>
                  <a:pt x="6905" y="4018"/>
                </a:lnTo>
                <a:lnTo>
                  <a:pt x="6827" y="3994"/>
                </a:lnTo>
                <a:lnTo>
                  <a:pt x="6734" y="3963"/>
                </a:lnTo>
                <a:lnTo>
                  <a:pt x="6608" y="3926"/>
                </a:lnTo>
                <a:lnTo>
                  <a:pt x="6452" y="3881"/>
                </a:lnTo>
                <a:lnTo>
                  <a:pt x="6267" y="3832"/>
                </a:lnTo>
                <a:lnTo>
                  <a:pt x="6165" y="3807"/>
                </a:lnTo>
                <a:lnTo>
                  <a:pt x="6057" y="3779"/>
                </a:lnTo>
                <a:lnTo>
                  <a:pt x="5945" y="3752"/>
                </a:lnTo>
                <a:lnTo>
                  <a:pt x="5826" y="3725"/>
                </a:lnTo>
                <a:lnTo>
                  <a:pt x="5702" y="3697"/>
                </a:lnTo>
                <a:lnTo>
                  <a:pt x="5574" y="3670"/>
                </a:lnTo>
                <a:lnTo>
                  <a:pt x="5440" y="3644"/>
                </a:lnTo>
                <a:lnTo>
                  <a:pt x="5304" y="3618"/>
                </a:lnTo>
                <a:lnTo>
                  <a:pt x="5163" y="3592"/>
                </a:lnTo>
                <a:lnTo>
                  <a:pt x="5017" y="3568"/>
                </a:lnTo>
                <a:lnTo>
                  <a:pt x="4871" y="3546"/>
                </a:lnTo>
                <a:lnTo>
                  <a:pt x="4720" y="3525"/>
                </a:lnTo>
                <a:lnTo>
                  <a:pt x="4567" y="3505"/>
                </a:lnTo>
                <a:lnTo>
                  <a:pt x="4412" y="3487"/>
                </a:lnTo>
                <a:lnTo>
                  <a:pt x="4255" y="3473"/>
                </a:lnTo>
                <a:lnTo>
                  <a:pt x="4097" y="3460"/>
                </a:lnTo>
                <a:lnTo>
                  <a:pt x="3937" y="3450"/>
                </a:lnTo>
                <a:lnTo>
                  <a:pt x="3776" y="3441"/>
                </a:lnTo>
                <a:lnTo>
                  <a:pt x="3613" y="3437"/>
                </a:lnTo>
                <a:lnTo>
                  <a:pt x="3452" y="3437"/>
                </a:lnTo>
                <a:lnTo>
                  <a:pt x="3452" y="3437"/>
                </a:lnTo>
                <a:lnTo>
                  <a:pt x="3291" y="3438"/>
                </a:lnTo>
                <a:lnTo>
                  <a:pt x="3129" y="3444"/>
                </a:lnTo>
                <a:lnTo>
                  <a:pt x="2968" y="3453"/>
                </a:lnTo>
                <a:lnTo>
                  <a:pt x="2808" y="3463"/>
                </a:lnTo>
                <a:lnTo>
                  <a:pt x="2650" y="3477"/>
                </a:lnTo>
                <a:lnTo>
                  <a:pt x="2493" y="3493"/>
                </a:lnTo>
                <a:lnTo>
                  <a:pt x="2337" y="3510"/>
                </a:lnTo>
                <a:lnTo>
                  <a:pt x="2185" y="3530"/>
                </a:lnTo>
                <a:lnTo>
                  <a:pt x="2034" y="3552"/>
                </a:lnTo>
                <a:lnTo>
                  <a:pt x="1887" y="3574"/>
                </a:lnTo>
                <a:lnTo>
                  <a:pt x="1742" y="3598"/>
                </a:lnTo>
                <a:lnTo>
                  <a:pt x="1601" y="3624"/>
                </a:lnTo>
                <a:lnTo>
                  <a:pt x="1464" y="3650"/>
                </a:lnTo>
                <a:lnTo>
                  <a:pt x="1330" y="3676"/>
                </a:lnTo>
                <a:lnTo>
                  <a:pt x="1202" y="3703"/>
                </a:lnTo>
                <a:lnTo>
                  <a:pt x="1079" y="3730"/>
                </a:lnTo>
                <a:lnTo>
                  <a:pt x="959" y="3756"/>
                </a:lnTo>
                <a:lnTo>
                  <a:pt x="847" y="3784"/>
                </a:lnTo>
                <a:lnTo>
                  <a:pt x="739" y="3809"/>
                </a:lnTo>
                <a:lnTo>
                  <a:pt x="637" y="3835"/>
                </a:lnTo>
                <a:lnTo>
                  <a:pt x="453" y="3884"/>
                </a:lnTo>
                <a:lnTo>
                  <a:pt x="296" y="3929"/>
                </a:lnTo>
                <a:lnTo>
                  <a:pt x="171" y="3965"/>
                </a:lnTo>
                <a:lnTo>
                  <a:pt x="78" y="3994"/>
                </a:lnTo>
                <a:lnTo>
                  <a:pt x="0" y="4018"/>
                </a:lnTo>
                <a:lnTo>
                  <a:pt x="0" y="2"/>
                </a:lnTo>
                <a:close/>
              </a:path>
            </a:pathLst>
          </a:custGeom>
          <a:gradFill>
            <a:gsLst>
              <a:gs pos="0">
                <a:schemeClr val="bg1">
                  <a:alpha val="32000"/>
                </a:schemeClr>
              </a:gs>
              <a:gs pos="50000">
                <a:schemeClr val="accent1">
                  <a:tint val="44500"/>
                  <a:satMod val="160000"/>
                  <a:alpha val="0"/>
                </a:schemeClr>
              </a:gs>
              <a:gs pos="100000">
                <a:schemeClr val="bg1">
                  <a:alpha val="61000"/>
                </a:schemeClr>
              </a:gs>
            </a:gsLst>
            <a:lin ang="5400000" scaled="0"/>
          </a:gradFill>
          <a:ln w="6">
            <a:noFill/>
            <a:prstDash val="solid"/>
            <a:round/>
            <a:headEnd/>
            <a:tailEnd/>
          </a:ln>
        </p:spPr>
        <p:txBody>
          <a:bodyPr vert="horz" wrap="square" lIns="130110" tIns="65055" rIns="130110" bIns="65055" numCol="1" anchor="t" anchorCtr="0" compatLnSpc="1">
            <a:prstTxWarp prst="textNoShape">
              <a:avLst/>
            </a:prstTxWarp>
          </a:bodyPr>
          <a:lstStyle/>
          <a:p>
            <a:endParaRPr lang="en-US"/>
          </a:p>
        </p:txBody>
      </p:sp>
      <p:pic>
        <p:nvPicPr>
          <p:cNvPr id="32" name="Picture 31" descr="money.png"/>
          <p:cNvPicPr>
            <a:picLocks noChangeAspect="1"/>
          </p:cNvPicPr>
          <p:nvPr/>
        </p:nvPicPr>
        <p:blipFill>
          <a:blip r:embed="rId3"/>
          <a:stretch>
            <a:fillRect/>
          </a:stretch>
        </p:blipFill>
        <p:spPr>
          <a:xfrm>
            <a:off x="1" y="4988641"/>
            <a:ext cx="17348200" cy="4764959"/>
          </a:xfrm>
          <a:prstGeom prst="rect">
            <a:avLst/>
          </a:prstGeom>
        </p:spPr>
      </p:pic>
      <p:sp>
        <p:nvSpPr>
          <p:cNvPr id="3" name="Text Placeholder 2"/>
          <p:cNvSpPr txBox="1">
            <a:spLocks/>
          </p:cNvSpPr>
          <p:nvPr/>
        </p:nvSpPr>
        <p:spPr>
          <a:xfrm>
            <a:off x="109749" y="7560605"/>
            <a:ext cx="17348200" cy="1562870"/>
          </a:xfrm>
          <a:prstGeom prst="rect">
            <a:avLst/>
          </a:prstGeom>
        </p:spPr>
        <p:txBody>
          <a:bodyPr lIns="130110" tIns="65055" rIns="130110" bIns="65055"/>
          <a:lstStyle/>
          <a:p>
            <a:pPr algn="ctr" defTabSz="1301047" fontAlgn="auto">
              <a:spcBef>
                <a:spcPct val="20000"/>
              </a:spcBef>
              <a:spcAft>
                <a:spcPts val="0"/>
              </a:spcAft>
              <a:buClr>
                <a:srgbClr val="777777"/>
              </a:buClr>
              <a:buSzPct val="130000"/>
              <a:defRPr/>
            </a:pPr>
            <a:r>
              <a:rPr lang="en-US" sz="4600" dirty="0">
                <a:solidFill>
                  <a:schemeClr val="bg1"/>
                </a:solidFill>
                <a:effectLst>
                  <a:outerShdw blurRad="215900" dist="63500" dir="2700000" algn="tl">
                    <a:srgbClr val="000000"/>
                  </a:outerShdw>
                </a:effectLst>
                <a:latin typeface="+mn-lt"/>
                <a:cs typeface="Segoe UI" pitchFamily="34" charset="0"/>
              </a:rPr>
              <a:t>One Stop Shop for all data</a:t>
            </a:r>
          </a:p>
        </p:txBody>
      </p:sp>
      <p:sp>
        <p:nvSpPr>
          <p:cNvPr id="29" name="Freeform 169"/>
          <p:cNvSpPr>
            <a:spLocks/>
          </p:cNvSpPr>
          <p:nvPr/>
        </p:nvSpPr>
        <p:spPr bwMode="auto">
          <a:xfrm>
            <a:off x="267286" y="1582359"/>
            <a:ext cx="16754621" cy="5570283"/>
          </a:xfrm>
          <a:prstGeom prst="round2SameRect">
            <a:avLst>
              <a:gd name="adj1" fmla="val 4874"/>
              <a:gd name="adj2" fmla="val 0"/>
            </a:avLst>
          </a:prstGeom>
          <a:gradFill>
            <a:gsLst>
              <a:gs pos="0">
                <a:schemeClr val="bg2">
                  <a:lumMod val="75000"/>
                </a:schemeClr>
              </a:gs>
              <a:gs pos="19000">
                <a:schemeClr val="bg2">
                  <a:lumMod val="75000"/>
                </a:schemeClr>
              </a:gs>
              <a:gs pos="100000">
                <a:schemeClr val="bg2">
                  <a:lumMod val="60000"/>
                  <a:lumOff val="4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650550" tIns="0" rIns="0" bIns="910770" numCol="1" rtlCol="0" anchor="ctr" anchorCtr="0" compatLnSpc="1">
            <a:prstTxWarp prst="textNoShape">
              <a:avLst/>
            </a:prstTxWarp>
          </a:bodyPr>
          <a:lstStyle/>
          <a:p>
            <a:pPr marL="22589" lvl="1" indent="-45177" algn="ctr" defTabSz="1301100">
              <a:lnSpc>
                <a:spcPct val="90000"/>
              </a:lnSpc>
              <a:spcAft>
                <a:spcPts val="2305"/>
              </a:spcAft>
              <a:buClr>
                <a:srgbClr val="FFFFFF"/>
              </a:buClr>
              <a:buSzPct val="95000"/>
              <a:tabLst>
                <a:tab pos="730794" algn="l"/>
              </a:tabLst>
            </a:pPr>
            <a:endParaRPr lang="en-US" altLang="zh-CN" sz="2600" kern="0" dirty="0">
              <a:ln w="3175">
                <a:noFill/>
              </a:ln>
              <a:solidFill>
                <a:schemeClr val="tx1"/>
              </a:solidFill>
              <a:effectLst>
                <a:outerShdw blurRad="50800" dist="38100" dir="2700000" algn="tl" rotWithShape="0">
                  <a:prstClr val="black">
                    <a:alpha val="40000"/>
                  </a:prstClr>
                </a:outerShdw>
              </a:effectLst>
              <a:cs typeface="Arial" charset="0"/>
            </a:endParaRPr>
          </a:p>
        </p:txBody>
      </p:sp>
      <p:sp>
        <p:nvSpPr>
          <p:cNvPr id="46" name="Round Same Side Corner Rectangle 45"/>
          <p:cNvSpPr/>
          <p:nvPr/>
        </p:nvSpPr>
        <p:spPr>
          <a:xfrm>
            <a:off x="11687264" y="1744302"/>
            <a:ext cx="4972290" cy="5041577"/>
          </a:xfrm>
          <a:prstGeom prst="round2SameRect">
            <a:avLst>
              <a:gd name="adj1" fmla="val 4866"/>
              <a:gd name="adj2" fmla="val 0"/>
            </a:avLst>
          </a:prstGeom>
          <a:gradFill>
            <a:gsLst>
              <a:gs pos="0">
                <a:schemeClr val="bg2">
                  <a:lumMod val="50000"/>
                </a:schemeClr>
              </a:gs>
              <a:gs pos="100000">
                <a:schemeClr val="bg2">
                  <a:lumMod val="5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p>
        </p:txBody>
      </p:sp>
      <p:grpSp>
        <p:nvGrpSpPr>
          <p:cNvPr id="47" name="Group 46"/>
          <p:cNvGrpSpPr/>
          <p:nvPr/>
        </p:nvGrpSpPr>
        <p:grpSpPr>
          <a:xfrm>
            <a:off x="11687268" y="6273291"/>
            <a:ext cx="4972286" cy="1042429"/>
            <a:chOff x="5255716" y="5177023"/>
            <a:chExt cx="1093287" cy="469360"/>
          </a:xfrm>
          <a:solidFill>
            <a:schemeClr val="accent1"/>
          </a:solidFill>
        </p:grpSpPr>
        <p:sp>
          <p:nvSpPr>
            <p:cNvPr id="48" name="Freeform 169"/>
            <p:cNvSpPr>
              <a:spLocks/>
            </p:cNvSpPr>
            <p:nvPr/>
          </p:nvSpPr>
          <p:spPr bwMode="auto">
            <a:xfrm>
              <a:off x="5255716" y="5177023"/>
              <a:ext cx="1093287" cy="469360"/>
            </a:xfrm>
            <a:prstGeom prst="roundRect">
              <a:avLst>
                <a:gd name="adj" fmla="val 16979"/>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4"/>
                </a:buBlip>
                <a:tabLst>
                  <a:tab pos="869738" algn="l"/>
                </a:tabLst>
              </a:pPr>
              <a:endParaRPr lang="en-US" altLang="zh-CN" sz="2700" kern="0" dirty="0">
                <a:solidFill>
                  <a:srgbClr val="FFFFFF"/>
                </a:solidFill>
                <a:latin typeface="+mn-lt"/>
                <a:ea typeface="+mn-ea"/>
              </a:endParaRPr>
            </a:p>
          </p:txBody>
        </p:sp>
        <p:sp>
          <p:nvSpPr>
            <p:cNvPr id="49" name="TextBox 48"/>
            <p:cNvSpPr txBox="1"/>
            <p:nvPr/>
          </p:nvSpPr>
          <p:spPr>
            <a:xfrm>
              <a:off x="5344436" y="5330501"/>
              <a:ext cx="915848" cy="185002"/>
            </a:xfrm>
            <a:prstGeom prst="rect">
              <a:avLst/>
            </a:prstGeom>
            <a:noFill/>
            <a:ln>
              <a:noFill/>
            </a:ln>
          </p:spPr>
          <p:txBody>
            <a:bodyPr wrap="square" rtlCol="0" anchor="ctr" anchorCtr="0">
              <a:spAutoFit/>
            </a:bodyPr>
            <a:lstStyle>
              <a:defPPr>
                <a:defRPr lang="en-US"/>
              </a:defPPr>
              <a:lvl1pPr algn="ctr">
                <a:lnSpc>
                  <a:spcPct val="90000"/>
                </a:lnSpc>
                <a:spcAft>
                  <a:spcPts val="1281"/>
                </a:spcAft>
                <a:buClr>
                  <a:schemeClr val="accent1"/>
                </a:buClr>
                <a:defRPr sz="2300">
                  <a:ln>
                    <a:solidFill>
                      <a:schemeClr val="bg1">
                        <a:lumMod val="50000"/>
                        <a:alpha val="1000"/>
                      </a:schemeClr>
                    </a:solidFill>
                  </a:ln>
                  <a:solidFill>
                    <a:schemeClr val="bg1"/>
                  </a:solidFill>
                  <a:latin typeface="Segoe Semibold" pitchFamily="34" charset="0"/>
                </a:defRPr>
              </a:lvl1pPr>
            </a:lstStyle>
            <a:p>
              <a:r>
                <a:rPr lang="en-US" dirty="0"/>
                <a:t>Information Workers</a:t>
              </a:r>
            </a:p>
          </p:txBody>
        </p:sp>
      </p:grpSp>
      <p:sp>
        <p:nvSpPr>
          <p:cNvPr id="50" name="Text Placeholder 2"/>
          <p:cNvSpPr txBox="1">
            <a:spLocks/>
          </p:cNvSpPr>
          <p:nvPr/>
        </p:nvSpPr>
        <p:spPr>
          <a:xfrm>
            <a:off x="11687264" y="3030985"/>
            <a:ext cx="5004495" cy="3214373"/>
          </a:xfrm>
          <a:prstGeom prst="rect">
            <a:avLst/>
          </a:prstGeom>
        </p:spPr>
        <p:txBody>
          <a:bodyPr vert="horz" wrap="square" lIns="260220" tIns="130110" rIns="130110" bIns="13011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423"/>
              </a:spcBef>
              <a:buNone/>
            </a:pPr>
            <a:r>
              <a:rPr lang="en-US" sz="2000" dirty="0">
                <a:solidFill>
                  <a:schemeClr val="bg1">
                    <a:alpha val="99000"/>
                  </a:schemeClr>
                </a:solidFill>
                <a:latin typeface="+mn-lt"/>
              </a:rPr>
              <a:t>Easy  information discovery</a:t>
            </a:r>
          </a:p>
          <a:p>
            <a:pPr marL="0" indent="0">
              <a:spcBef>
                <a:spcPts val="1423"/>
              </a:spcBef>
              <a:buNone/>
            </a:pPr>
            <a:r>
              <a:rPr lang="en-US" sz="2000" dirty="0">
                <a:solidFill>
                  <a:schemeClr val="bg1">
                    <a:alpha val="99000"/>
                  </a:schemeClr>
                </a:solidFill>
                <a:latin typeface="+mn-lt"/>
              </a:rPr>
              <a:t>Rich Apps to consume Data </a:t>
            </a:r>
          </a:p>
          <a:p>
            <a:pPr marL="0" indent="0">
              <a:spcBef>
                <a:spcPts val="1423"/>
              </a:spcBef>
              <a:buNone/>
            </a:pPr>
            <a:r>
              <a:rPr lang="en-US" sz="2000" dirty="0">
                <a:solidFill>
                  <a:schemeClr val="bg1">
                    <a:alpha val="99000"/>
                  </a:schemeClr>
                </a:solidFill>
                <a:latin typeface="+mn-lt"/>
              </a:rPr>
              <a:t>Microsoft Office, Dynamics, Bing + 3</a:t>
            </a:r>
            <a:r>
              <a:rPr lang="en-US" sz="2000" baseline="30000" dirty="0">
                <a:solidFill>
                  <a:schemeClr val="bg1">
                    <a:alpha val="99000"/>
                  </a:schemeClr>
                </a:solidFill>
                <a:latin typeface="+mn-lt"/>
              </a:rPr>
              <a:t>rd</a:t>
            </a:r>
            <a:r>
              <a:rPr lang="en-US" sz="2000" dirty="0">
                <a:solidFill>
                  <a:schemeClr val="bg1">
                    <a:alpha val="99000"/>
                  </a:schemeClr>
                </a:solidFill>
                <a:latin typeface="+mn-lt"/>
              </a:rPr>
              <a:t> party ISV Applications</a:t>
            </a:r>
          </a:p>
          <a:p>
            <a:pPr marL="0" indent="0">
              <a:spcBef>
                <a:spcPts val="1423"/>
              </a:spcBef>
              <a:buNone/>
            </a:pPr>
            <a:r>
              <a:rPr lang="en-US" sz="2000" dirty="0">
                <a:solidFill>
                  <a:schemeClr val="bg1">
                    <a:alpha val="99000"/>
                  </a:schemeClr>
                </a:solidFill>
                <a:latin typeface="+mn-lt"/>
              </a:rPr>
              <a:t>Ability to mash up public and private data</a:t>
            </a:r>
          </a:p>
          <a:p>
            <a:pPr marL="0" indent="0">
              <a:spcBef>
                <a:spcPts val="1423"/>
              </a:spcBef>
              <a:buNone/>
            </a:pPr>
            <a:r>
              <a:rPr lang="en-US" sz="2000" dirty="0">
                <a:solidFill>
                  <a:schemeClr val="bg1">
                    <a:alpha val="99000"/>
                  </a:schemeClr>
                </a:solidFill>
                <a:latin typeface="+mn-lt"/>
              </a:rPr>
              <a:t>Flexible pricing – pay as you go</a:t>
            </a:r>
          </a:p>
        </p:txBody>
      </p:sp>
      <p:sp>
        <p:nvSpPr>
          <p:cNvPr id="40" name="Round Same Side Corner Rectangle 39"/>
          <p:cNvSpPr/>
          <p:nvPr/>
        </p:nvSpPr>
        <p:spPr>
          <a:xfrm>
            <a:off x="6186680" y="1744302"/>
            <a:ext cx="4972290" cy="5041577"/>
          </a:xfrm>
          <a:prstGeom prst="round2SameRect">
            <a:avLst>
              <a:gd name="adj1" fmla="val 4583"/>
              <a:gd name="adj2" fmla="val 0"/>
            </a:avLst>
          </a:prstGeom>
          <a:gradFill>
            <a:gsLst>
              <a:gs pos="0">
                <a:schemeClr val="bg2">
                  <a:lumMod val="50000"/>
                </a:schemeClr>
              </a:gs>
              <a:gs pos="100000">
                <a:schemeClr val="bg2">
                  <a:lumMod val="5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p>
        </p:txBody>
      </p:sp>
      <p:grpSp>
        <p:nvGrpSpPr>
          <p:cNvPr id="41" name="Group 40"/>
          <p:cNvGrpSpPr/>
          <p:nvPr/>
        </p:nvGrpSpPr>
        <p:grpSpPr>
          <a:xfrm>
            <a:off x="6186680" y="6273291"/>
            <a:ext cx="4972286" cy="1042429"/>
            <a:chOff x="5255716" y="5177023"/>
            <a:chExt cx="1093287" cy="469360"/>
          </a:xfrm>
          <a:solidFill>
            <a:schemeClr val="accent1"/>
          </a:solidFill>
        </p:grpSpPr>
        <p:sp>
          <p:nvSpPr>
            <p:cNvPr id="42" name="Freeform 169"/>
            <p:cNvSpPr>
              <a:spLocks/>
            </p:cNvSpPr>
            <p:nvPr/>
          </p:nvSpPr>
          <p:spPr bwMode="auto">
            <a:xfrm>
              <a:off x="5255716" y="5177023"/>
              <a:ext cx="1093287" cy="469360"/>
            </a:xfrm>
            <a:prstGeom prst="roundRect">
              <a:avLst>
                <a:gd name="adj" fmla="val 16979"/>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4"/>
                </a:buBlip>
                <a:tabLst>
                  <a:tab pos="869738" algn="l"/>
                </a:tabLst>
              </a:pPr>
              <a:endParaRPr lang="en-US" altLang="zh-CN" sz="2700" kern="0" dirty="0">
                <a:solidFill>
                  <a:srgbClr val="FFFFFF"/>
                </a:solidFill>
                <a:latin typeface="+mn-lt"/>
                <a:ea typeface="+mn-ea"/>
              </a:endParaRPr>
            </a:p>
          </p:txBody>
        </p:sp>
        <p:sp>
          <p:nvSpPr>
            <p:cNvPr id="43" name="TextBox 42"/>
            <p:cNvSpPr txBox="1"/>
            <p:nvPr/>
          </p:nvSpPr>
          <p:spPr>
            <a:xfrm>
              <a:off x="5344436" y="5330505"/>
              <a:ext cx="915848" cy="185002"/>
            </a:xfrm>
            <a:prstGeom prst="rect">
              <a:avLst/>
            </a:prstGeom>
            <a:noFill/>
            <a:ln>
              <a:noFill/>
            </a:ln>
          </p:spPr>
          <p:txBody>
            <a:bodyPr wrap="square" rtlCol="0" anchor="ctr" anchorCtr="0">
              <a:spAutoFit/>
            </a:bodyPr>
            <a:lstStyle>
              <a:defPPr>
                <a:defRPr lang="en-US"/>
              </a:defPPr>
              <a:lvl1pPr algn="ctr">
                <a:lnSpc>
                  <a:spcPct val="90000"/>
                </a:lnSpc>
                <a:spcAft>
                  <a:spcPts val="1281"/>
                </a:spcAft>
                <a:buClr>
                  <a:schemeClr val="accent1"/>
                </a:buClr>
                <a:defRPr sz="2300">
                  <a:ln>
                    <a:solidFill>
                      <a:schemeClr val="bg1">
                        <a:lumMod val="50000"/>
                        <a:alpha val="1000"/>
                      </a:schemeClr>
                    </a:solidFill>
                  </a:ln>
                  <a:solidFill>
                    <a:schemeClr val="bg1"/>
                  </a:solidFill>
                  <a:latin typeface="Segoe Semibold" pitchFamily="34" charset="0"/>
                </a:defRPr>
              </a:lvl1pPr>
            </a:lstStyle>
            <a:p>
              <a:r>
                <a:rPr lang="en-US" dirty="0"/>
                <a:t>ISVs and </a:t>
              </a:r>
              <a:r>
                <a:rPr lang="en-US" dirty="0" err="1"/>
                <a:t>Devs</a:t>
              </a:r>
              <a:endParaRPr lang="en-US" dirty="0"/>
            </a:p>
          </p:txBody>
        </p:sp>
      </p:grpSp>
      <p:sp>
        <p:nvSpPr>
          <p:cNvPr id="44" name="Text Placeholder 2"/>
          <p:cNvSpPr txBox="1">
            <a:spLocks/>
          </p:cNvSpPr>
          <p:nvPr/>
        </p:nvSpPr>
        <p:spPr>
          <a:xfrm>
            <a:off x="6130223" y="3030985"/>
            <a:ext cx="5004495" cy="2340253"/>
          </a:xfrm>
          <a:prstGeom prst="rect">
            <a:avLst/>
          </a:prstGeom>
        </p:spPr>
        <p:txBody>
          <a:bodyPr vert="horz" wrap="square" lIns="260220" tIns="130110" rIns="130110" bIns="13011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423"/>
              </a:spcBef>
              <a:buNone/>
            </a:pPr>
            <a:r>
              <a:rPr lang="en-US" sz="2000" dirty="0">
                <a:solidFill>
                  <a:schemeClr val="bg1">
                    <a:alpha val="99000"/>
                  </a:schemeClr>
                </a:solidFill>
                <a:latin typeface="+mn-lt"/>
              </a:rPr>
              <a:t>Consistent, flexible and </a:t>
            </a:r>
            <a:r>
              <a:rPr lang="en-US" sz="2000" dirty="0" smtClean="0">
                <a:solidFill>
                  <a:schemeClr val="bg1">
                    <a:alpha val="99000"/>
                  </a:schemeClr>
                </a:solidFill>
                <a:latin typeface="+mn-lt"/>
              </a:rPr>
              <a:t/>
            </a:r>
            <a:br>
              <a:rPr lang="en-US" sz="2000" dirty="0" smtClean="0">
                <a:solidFill>
                  <a:schemeClr val="bg1">
                    <a:alpha val="99000"/>
                  </a:schemeClr>
                </a:solidFill>
                <a:latin typeface="+mn-lt"/>
              </a:rPr>
            </a:br>
            <a:r>
              <a:rPr lang="en-US" sz="2000" dirty="0" smtClean="0">
                <a:solidFill>
                  <a:schemeClr val="bg1">
                    <a:alpha val="99000"/>
                  </a:schemeClr>
                </a:solidFill>
                <a:latin typeface="+mn-lt"/>
              </a:rPr>
              <a:t>context </a:t>
            </a:r>
            <a:r>
              <a:rPr lang="en-US" sz="2000" dirty="0">
                <a:solidFill>
                  <a:schemeClr val="bg1">
                    <a:alpha val="99000"/>
                  </a:schemeClr>
                </a:solidFill>
                <a:latin typeface="+mn-lt"/>
              </a:rPr>
              <a:t>optimized  APIs</a:t>
            </a:r>
          </a:p>
          <a:p>
            <a:pPr marL="0" indent="0">
              <a:spcBef>
                <a:spcPts val="1423"/>
              </a:spcBef>
              <a:buNone/>
            </a:pPr>
            <a:r>
              <a:rPr lang="en-US" sz="2000" dirty="0">
                <a:solidFill>
                  <a:schemeClr val="bg1">
                    <a:alpha val="99000"/>
                  </a:schemeClr>
                </a:solidFill>
                <a:latin typeface="+mn-lt"/>
              </a:rPr>
              <a:t>Single Contract – One Stop shop</a:t>
            </a:r>
          </a:p>
          <a:p>
            <a:pPr marL="0" indent="0">
              <a:spcBef>
                <a:spcPts val="1423"/>
              </a:spcBef>
              <a:buNone/>
            </a:pPr>
            <a:r>
              <a:rPr lang="en-US" sz="2000" dirty="0">
                <a:solidFill>
                  <a:schemeClr val="bg1">
                    <a:alpha val="99000"/>
                  </a:schemeClr>
                </a:solidFill>
                <a:latin typeface="+mn-lt"/>
              </a:rPr>
              <a:t>Easy access  to premium data</a:t>
            </a:r>
          </a:p>
          <a:p>
            <a:pPr marL="0" indent="0">
              <a:spcBef>
                <a:spcPts val="1423"/>
              </a:spcBef>
              <a:buNone/>
            </a:pPr>
            <a:r>
              <a:rPr lang="en-US" sz="2000" dirty="0">
                <a:solidFill>
                  <a:schemeClr val="bg1">
                    <a:alpha val="99000"/>
                  </a:schemeClr>
                </a:solidFill>
                <a:latin typeface="+mn-lt"/>
              </a:rPr>
              <a:t>Unified billing and provisioning  platform</a:t>
            </a:r>
          </a:p>
        </p:txBody>
      </p:sp>
      <p:sp>
        <p:nvSpPr>
          <p:cNvPr id="30" name="Round Same Side Corner Rectangle 29"/>
          <p:cNvSpPr/>
          <p:nvPr/>
        </p:nvSpPr>
        <p:spPr>
          <a:xfrm>
            <a:off x="653355" y="1744302"/>
            <a:ext cx="4972290" cy="5041577"/>
          </a:xfrm>
          <a:prstGeom prst="round2SameRect">
            <a:avLst>
              <a:gd name="adj1" fmla="val 4583"/>
              <a:gd name="adj2" fmla="val 0"/>
            </a:avLst>
          </a:prstGeom>
          <a:gradFill>
            <a:gsLst>
              <a:gs pos="0">
                <a:schemeClr val="bg2">
                  <a:lumMod val="50000"/>
                </a:schemeClr>
              </a:gs>
              <a:gs pos="100000">
                <a:schemeClr val="bg2">
                  <a:lumMod val="50000"/>
                  <a:alpha val="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endParaRPr lang="en-US"/>
          </a:p>
        </p:txBody>
      </p:sp>
      <p:grpSp>
        <p:nvGrpSpPr>
          <p:cNvPr id="31" name="Group 30"/>
          <p:cNvGrpSpPr/>
          <p:nvPr/>
        </p:nvGrpSpPr>
        <p:grpSpPr>
          <a:xfrm>
            <a:off x="653359" y="6246502"/>
            <a:ext cx="4972286" cy="1042429"/>
            <a:chOff x="5255716" y="5177023"/>
            <a:chExt cx="1093287" cy="469360"/>
          </a:xfrm>
          <a:solidFill>
            <a:schemeClr val="accent1"/>
          </a:solidFill>
        </p:grpSpPr>
        <p:sp>
          <p:nvSpPr>
            <p:cNvPr id="36" name="Freeform 169"/>
            <p:cNvSpPr>
              <a:spLocks/>
            </p:cNvSpPr>
            <p:nvPr/>
          </p:nvSpPr>
          <p:spPr bwMode="auto">
            <a:xfrm>
              <a:off x="5255716" y="5177023"/>
              <a:ext cx="1093287" cy="469360"/>
            </a:xfrm>
            <a:prstGeom prst="roundRect">
              <a:avLst>
                <a:gd name="adj" fmla="val 16979"/>
              </a:avLst>
            </a:prstGeom>
            <a:gradFill>
              <a:gsLst>
                <a:gs pos="0">
                  <a:schemeClr val="bg2">
                    <a:lumMod val="75000"/>
                  </a:schemeClr>
                </a:gs>
                <a:gs pos="19000">
                  <a:schemeClr val="bg2">
                    <a:lumMod val="75000"/>
                  </a:schemeClr>
                </a:gs>
                <a:gs pos="100000">
                  <a:schemeClr val="bg2">
                    <a:lumMod val="60000"/>
                    <a:lumOff val="40000"/>
                  </a:schemeClr>
                </a:gs>
              </a:gsLst>
              <a:lin ang="5400000" scaled="0"/>
            </a:gradFill>
            <a:ln w="15875">
              <a:gradFill>
                <a:gsLst>
                  <a:gs pos="0">
                    <a:schemeClr val="bg1"/>
                  </a:gs>
                  <a:gs pos="50000">
                    <a:schemeClr val="bg1"/>
                  </a:gs>
                  <a:gs pos="100000">
                    <a:schemeClr val="bg1">
                      <a:alpha val="0"/>
                    </a:schemeClr>
                  </a:gs>
                </a:gsLst>
                <a:lin ang="5400000" scaled="0"/>
              </a:gra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129034" tIns="64516" rIns="129034" bIns="64516" numCol="1" anchor="t" anchorCtr="0" compatLnSpc="1">
              <a:prstTxWarp prst="textNoShape">
                <a:avLst/>
              </a:prstTxWarp>
            </a:bodyPr>
            <a:lstStyle/>
            <a:p>
              <a:pPr marL="0" lvl="1" indent="-669394" defTabSz="1548413">
                <a:lnSpc>
                  <a:spcPct val="90000"/>
                </a:lnSpc>
                <a:spcAft>
                  <a:spcPts val="2744"/>
                </a:spcAft>
                <a:buClr>
                  <a:srgbClr val="FFFFFF"/>
                </a:buClr>
                <a:buSzPct val="95000"/>
                <a:buBlip>
                  <a:blip r:embed="rId4"/>
                </a:buBlip>
                <a:tabLst>
                  <a:tab pos="869738" algn="l"/>
                </a:tabLst>
              </a:pPr>
              <a:endParaRPr lang="en-US" altLang="zh-CN" sz="2700" kern="0" dirty="0">
                <a:solidFill>
                  <a:srgbClr val="FFFFFF"/>
                </a:solidFill>
                <a:latin typeface="+mn-lt"/>
                <a:ea typeface="+mn-ea"/>
              </a:endParaRPr>
            </a:p>
          </p:txBody>
        </p:sp>
        <p:sp>
          <p:nvSpPr>
            <p:cNvPr id="37" name="TextBox 36"/>
            <p:cNvSpPr txBox="1"/>
            <p:nvPr/>
          </p:nvSpPr>
          <p:spPr>
            <a:xfrm>
              <a:off x="5344436" y="5330505"/>
              <a:ext cx="915848" cy="185002"/>
            </a:xfrm>
            <a:prstGeom prst="rect">
              <a:avLst/>
            </a:prstGeom>
            <a:noFill/>
            <a:ln>
              <a:noFill/>
            </a:ln>
          </p:spPr>
          <p:txBody>
            <a:bodyPr wrap="square" rtlCol="0" anchor="ctr" anchorCtr="0">
              <a:spAutoFit/>
            </a:bodyPr>
            <a:lstStyle/>
            <a:p>
              <a:pPr algn="ctr">
                <a:lnSpc>
                  <a:spcPct val="90000"/>
                </a:lnSpc>
                <a:spcAft>
                  <a:spcPts val="1281"/>
                </a:spcAft>
                <a:buClr>
                  <a:schemeClr val="accent1"/>
                </a:buClr>
              </a:pPr>
              <a:r>
                <a:rPr lang="en-US" sz="2300" dirty="0">
                  <a:ln>
                    <a:solidFill>
                      <a:schemeClr val="bg1">
                        <a:lumMod val="50000"/>
                        <a:alpha val="1000"/>
                      </a:schemeClr>
                    </a:solidFill>
                  </a:ln>
                  <a:solidFill>
                    <a:schemeClr val="bg1"/>
                  </a:solidFill>
                  <a:latin typeface="Segoe Semibold" pitchFamily="34" charset="0"/>
                </a:rPr>
                <a:t>Content Providers</a:t>
              </a:r>
            </a:p>
          </p:txBody>
        </p:sp>
      </p:grpSp>
      <p:sp>
        <p:nvSpPr>
          <p:cNvPr id="38" name="Text Placeholder 2"/>
          <p:cNvSpPr txBox="1">
            <a:spLocks/>
          </p:cNvSpPr>
          <p:nvPr/>
        </p:nvSpPr>
        <p:spPr>
          <a:xfrm>
            <a:off x="653356" y="3030985"/>
            <a:ext cx="5004495" cy="2571085"/>
          </a:xfrm>
          <a:prstGeom prst="rect">
            <a:avLst/>
          </a:prstGeom>
        </p:spPr>
        <p:txBody>
          <a:bodyPr vert="horz" wrap="square" lIns="260220" tIns="130110" rIns="130110" bIns="130110" rtlCol="0">
            <a:spAutoFit/>
          </a:bodyPr>
          <a:lstStyle>
            <a:lvl1pPr marL="457200" indent="-457200" algn="l" defTabSz="914400" rtl="0" eaLnBrk="1" latinLnBrk="0" hangingPunct="1">
              <a:lnSpc>
                <a:spcPct val="90000"/>
              </a:lnSpc>
              <a:spcBef>
                <a:spcPts val="400"/>
              </a:spcBef>
              <a:spcAft>
                <a:spcPts val="400"/>
              </a:spcAft>
              <a:buClr>
                <a:schemeClr val="accent1"/>
              </a:buClr>
              <a:buFont typeface="Wingdings" pitchFamily="2" charset="2"/>
              <a:buChar char="§"/>
              <a:defRPr sz="2800" kern="1200">
                <a:ln>
                  <a:solidFill>
                    <a:schemeClr val="bg1">
                      <a:lumMod val="50000"/>
                      <a:alpha val="1000"/>
                    </a:schemeClr>
                  </a:solidFill>
                </a:ln>
                <a:solidFill>
                  <a:schemeClr val="tx1"/>
                </a:solidFill>
                <a:latin typeface="+mj-lt"/>
                <a:ea typeface="+mn-ea"/>
                <a:cs typeface="+mn-cs"/>
              </a:defRPr>
            </a:lvl1pPr>
            <a:lvl2pPr marL="860425" indent="-285750" algn="l" defTabSz="914400" rtl="0" eaLnBrk="1" latinLnBrk="0" hangingPunct="1">
              <a:lnSpc>
                <a:spcPct val="90000"/>
              </a:lnSpc>
              <a:spcBef>
                <a:spcPts val="400"/>
              </a:spcBef>
              <a:spcAft>
                <a:spcPts val="400"/>
              </a:spcAft>
              <a:buClr>
                <a:schemeClr val="accent1"/>
              </a:buClr>
              <a:buFont typeface="Wingdings" pitchFamily="2" charset="2"/>
              <a:buChar char="§"/>
              <a:defRPr sz="2400" kern="1200">
                <a:ln>
                  <a:solidFill>
                    <a:schemeClr val="bg1">
                      <a:lumMod val="50000"/>
                      <a:alpha val="1000"/>
                    </a:schemeClr>
                  </a:solidFill>
                </a:ln>
                <a:solidFill>
                  <a:schemeClr val="tx1"/>
                </a:solidFill>
                <a:latin typeface="+mj-lt"/>
                <a:ea typeface="+mn-ea"/>
                <a:cs typeface="+mn-cs"/>
              </a:defRPr>
            </a:lvl2pPr>
            <a:lvl3pPr marL="1143000" indent="-228600" algn="l" defTabSz="914400" rtl="0" eaLnBrk="1" latinLnBrk="0" hangingPunct="1">
              <a:lnSpc>
                <a:spcPct val="90000"/>
              </a:lnSpc>
              <a:spcBef>
                <a:spcPts val="400"/>
              </a:spcBef>
              <a:spcAft>
                <a:spcPts val="400"/>
              </a:spcAft>
              <a:buClr>
                <a:schemeClr val="accent1"/>
              </a:buClr>
              <a:buFont typeface="Wingdings" pitchFamily="2" charset="2"/>
              <a:buChar char="§"/>
              <a:defRPr sz="2000" kern="1200">
                <a:ln>
                  <a:solidFill>
                    <a:schemeClr val="bg1">
                      <a:lumMod val="50000"/>
                      <a:alpha val="1000"/>
                    </a:schemeClr>
                  </a:solidFill>
                </a:ln>
                <a:solidFill>
                  <a:schemeClr val="tx1"/>
                </a:solidFill>
                <a:latin typeface="+mj-lt"/>
                <a:ea typeface="+mn-ea"/>
                <a:cs typeface="+mn-cs"/>
              </a:defRPr>
            </a:lvl3pPr>
            <a:lvl4pPr marL="16002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4pPr>
            <a:lvl5pPr marL="2057400" indent="-228600" algn="l" defTabSz="914400" rtl="0" eaLnBrk="1" latinLnBrk="0" hangingPunct="1">
              <a:lnSpc>
                <a:spcPct val="90000"/>
              </a:lnSpc>
              <a:spcBef>
                <a:spcPts val="400"/>
              </a:spcBef>
              <a:spcAft>
                <a:spcPts val="400"/>
              </a:spcAft>
              <a:buClr>
                <a:schemeClr val="accent1"/>
              </a:buClr>
              <a:buFont typeface="Wingdings" pitchFamily="2" charset="2"/>
              <a:buChar char="§"/>
              <a:defRPr sz="1800" kern="1200">
                <a:ln>
                  <a:solidFill>
                    <a:schemeClr val="bg1">
                      <a:lumMod val="50000"/>
                      <a:alpha val="1000"/>
                    </a:schemeClr>
                  </a:solidFill>
                </a:ln>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423"/>
              </a:spcBef>
              <a:buNone/>
            </a:pPr>
            <a:r>
              <a:rPr lang="en-US" sz="2000" dirty="0">
                <a:solidFill>
                  <a:schemeClr val="bg1">
                    <a:alpha val="99000"/>
                  </a:schemeClr>
                </a:solidFill>
                <a:latin typeface="+mn-lt"/>
              </a:rPr>
              <a:t>Global reach</a:t>
            </a:r>
          </a:p>
          <a:p>
            <a:pPr marL="0" indent="0">
              <a:spcBef>
                <a:spcPts val="1423"/>
              </a:spcBef>
              <a:buNone/>
            </a:pPr>
            <a:r>
              <a:rPr lang="en-US" sz="2000" dirty="0">
                <a:solidFill>
                  <a:schemeClr val="bg1">
                    <a:alpha val="99000"/>
                  </a:schemeClr>
                </a:solidFill>
                <a:latin typeface="+mn-lt"/>
              </a:rPr>
              <a:t>Unified billing &amp; </a:t>
            </a:r>
            <a:r>
              <a:rPr lang="en-US" sz="2000" dirty="0" smtClean="0">
                <a:solidFill>
                  <a:schemeClr val="bg1">
                    <a:alpha val="99000"/>
                  </a:schemeClr>
                </a:solidFill>
                <a:latin typeface="+mn-lt"/>
              </a:rPr>
              <a:t>provisioning </a:t>
            </a:r>
            <a:r>
              <a:rPr lang="en-US" sz="2000" dirty="0">
                <a:solidFill>
                  <a:schemeClr val="bg1">
                    <a:alpha val="99000"/>
                  </a:schemeClr>
                </a:solidFill>
                <a:latin typeface="+mn-lt"/>
              </a:rPr>
              <a:t>platform</a:t>
            </a:r>
          </a:p>
          <a:p>
            <a:pPr marL="0" indent="0">
              <a:spcBef>
                <a:spcPts val="1423"/>
              </a:spcBef>
              <a:buNone/>
            </a:pPr>
            <a:r>
              <a:rPr lang="en-US" sz="2000" dirty="0">
                <a:solidFill>
                  <a:schemeClr val="bg1">
                    <a:alpha val="99000"/>
                  </a:schemeClr>
                </a:solidFill>
                <a:latin typeface="+mn-lt"/>
              </a:rPr>
              <a:t>Easy content onboarding</a:t>
            </a:r>
          </a:p>
          <a:p>
            <a:pPr marL="0" indent="0">
              <a:spcBef>
                <a:spcPts val="1423"/>
              </a:spcBef>
              <a:buNone/>
            </a:pPr>
            <a:r>
              <a:rPr lang="en-US" sz="2000" dirty="0">
                <a:solidFill>
                  <a:schemeClr val="bg1">
                    <a:alpha val="99000"/>
                  </a:schemeClr>
                </a:solidFill>
                <a:latin typeface="+mn-lt"/>
              </a:rPr>
              <a:t>Data security / authorization model</a:t>
            </a:r>
          </a:p>
          <a:p>
            <a:pPr marL="0" indent="0">
              <a:spcBef>
                <a:spcPts val="1423"/>
              </a:spcBef>
              <a:buNone/>
            </a:pPr>
            <a:r>
              <a:rPr lang="en-US" sz="2000" dirty="0">
                <a:solidFill>
                  <a:schemeClr val="bg1">
                    <a:alpha val="99000"/>
                  </a:schemeClr>
                </a:solidFill>
                <a:latin typeface="+mn-lt"/>
              </a:rPr>
              <a:t>Flexible pricing, auditing, logging</a:t>
            </a:r>
          </a:p>
        </p:txBody>
      </p:sp>
      <p:pic>
        <p:nvPicPr>
          <p:cNvPr id="1026" name="Picture 2" descr="C:\Users\adi\Pictures\Artwork_Imagery\Brand Photos\Scenarios\FY08 Brand - Business - No_exp\Man hallway server IT Pro Enterprise.png"/>
          <p:cNvPicPr>
            <a:picLocks noChangeAspect="1" noChangeArrowheads="1"/>
          </p:cNvPicPr>
          <p:nvPr/>
        </p:nvPicPr>
        <p:blipFill rotWithShape="1">
          <a:blip r:embed="rId5">
            <a:extLst>
              <a:ext uri="{28A0092B-C50C-407E-A947-70E740481C1C}">
                <a14:useLocalDpi xmlns:a14="http://schemas.microsoft.com/office/drawing/2010/main" val="0"/>
              </a:ext>
            </a:extLst>
          </a:blip>
          <a:srcRect l="21318" t="-2335" r="33848" b="26881"/>
          <a:stretch/>
        </p:blipFill>
        <p:spPr bwMode="auto">
          <a:xfrm>
            <a:off x="2379132" y="1407597"/>
            <a:ext cx="1520736" cy="1458856"/>
          </a:xfrm>
          <a:prstGeom prst="ellipse">
            <a:avLst/>
          </a:prstGeom>
          <a:blipFill>
            <a:blip r:embed="rId6" cstate="email">
              <a:extLst>
                <a:ext uri="{28A0092B-C50C-407E-A947-70E740481C1C}">
                  <a14:useLocalDpi xmlns:a14="http://schemas.microsoft.com/office/drawing/2010/main"/>
                </a:ext>
              </a:extLst>
            </a:blip>
            <a:srcRect/>
            <a:stretch>
              <a:fillRect/>
            </a:stretch>
          </a:blipFill>
          <a:ln>
            <a:solidFill>
              <a:schemeClr val="bg1"/>
            </a:solidFill>
          </a:ln>
          <a:effectLst>
            <a:outerShdw blurRad="50800" dist="38100" dir="5400000" algn="t" rotWithShape="0">
              <a:prstClr val="black">
                <a:alpha val="40000"/>
              </a:prstClr>
            </a:outerShdw>
          </a:effectLst>
          <a:extLst/>
        </p:spPr>
      </p:pic>
      <p:pic>
        <p:nvPicPr>
          <p:cNvPr id="1027" name="Picture 3" descr="C:\Users\adi\Pictures\Artwork_Imagery\Brand Photos\Scenarios\FY08 Brand - Business - No_exp\group four meeting laptop conference room business meeting customer.png"/>
          <p:cNvPicPr>
            <a:picLocks noChangeAspect="1" noChangeArrowheads="1"/>
          </p:cNvPicPr>
          <p:nvPr/>
        </p:nvPicPr>
        <p:blipFill rotWithShape="1">
          <a:blip r:embed="rId7">
            <a:extLst>
              <a:ext uri="{28A0092B-C50C-407E-A947-70E740481C1C}">
                <a14:useLocalDpi xmlns:a14="http://schemas.microsoft.com/office/drawing/2010/main" val="0"/>
              </a:ext>
            </a:extLst>
          </a:blip>
          <a:srcRect l="22578" t="10969" r="23715" b="10969"/>
          <a:stretch/>
        </p:blipFill>
        <p:spPr bwMode="auto">
          <a:xfrm>
            <a:off x="13413041" y="1407597"/>
            <a:ext cx="1520737" cy="1458856"/>
          </a:xfrm>
          <a:prstGeom prst="ellipse">
            <a:avLst/>
          </a:prstGeom>
          <a:blipFill>
            <a:blip r:embed="rId6" cstate="email">
              <a:extLst>
                <a:ext uri="{28A0092B-C50C-407E-A947-70E740481C1C}">
                  <a14:useLocalDpi xmlns:a14="http://schemas.microsoft.com/office/drawing/2010/main"/>
                </a:ext>
              </a:extLst>
            </a:blip>
            <a:srcRect/>
            <a:stretch>
              <a:fillRect/>
            </a:stretch>
          </a:blipFill>
          <a:ln>
            <a:solidFill>
              <a:schemeClr val="bg1"/>
            </a:solidFill>
          </a:ln>
          <a:effectLst>
            <a:outerShdw blurRad="50800" dist="38100" dir="5400000" algn="t" rotWithShape="0">
              <a:prstClr val="black">
                <a:alpha val="40000"/>
              </a:prstClr>
            </a:outerShdw>
          </a:effectLst>
          <a:extLst/>
        </p:spPr>
      </p:pic>
      <p:pic>
        <p:nvPicPr>
          <p:cNvPr id="1028" name="Picture 4" descr="C:\Users\adi\Pictures\Artwork_Imagery\Brand Photos\Scenarios\FY08 Brand - Business - No_exp\man hands typing laptop working developer IW mobility.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546" r="15044"/>
          <a:stretch/>
        </p:blipFill>
        <p:spPr bwMode="auto">
          <a:xfrm>
            <a:off x="7912457" y="1407597"/>
            <a:ext cx="1520736" cy="1458856"/>
          </a:xfrm>
          <a:prstGeom prst="ellipse">
            <a:avLst/>
          </a:prstGeom>
          <a:solidFill>
            <a:schemeClr val="bg2"/>
          </a:solidFill>
          <a:ln>
            <a:solidFill>
              <a:schemeClr val="bg1"/>
            </a:solidFill>
          </a:ln>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0191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6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600"/>
                                  </p:stCondLst>
                                  <p:childTnLst>
                                    <p:set>
                                      <p:cBhvr>
                                        <p:cTn id="11" dur="1" fill="hold">
                                          <p:stCondLst>
                                            <p:cond delay="0"/>
                                          </p:stCondLst>
                                        </p:cTn>
                                        <p:tgtEl>
                                          <p:spTgt spid="32"/>
                                        </p:tgtEl>
                                        <p:attrNameLst>
                                          <p:attrName>style.visibility</p:attrName>
                                        </p:attrNameLst>
                                      </p:cBhvr>
                                      <p:to>
                                        <p:strVal val="visible"/>
                                      </p:to>
                                    </p:set>
                                    <p:animEffect transition="in" filter="fade">
                                      <p:cBhvr>
                                        <p:cTn id="12" dur="1000"/>
                                        <p:tgtEl>
                                          <p:spTgt spid="32"/>
                                        </p:tgtEl>
                                      </p:cBhvr>
                                    </p:animEffect>
                                    <p:anim calcmode="lin" valueType="num">
                                      <p:cBhvr>
                                        <p:cTn id="13" dur="1000" fill="hold"/>
                                        <p:tgtEl>
                                          <p:spTgt spid="32"/>
                                        </p:tgtEl>
                                        <p:attrNameLst>
                                          <p:attrName>ppt_x</p:attrName>
                                        </p:attrNameLst>
                                      </p:cBhvr>
                                      <p:tavLst>
                                        <p:tav tm="0">
                                          <p:val>
                                            <p:strVal val="#ppt_x"/>
                                          </p:val>
                                        </p:tav>
                                        <p:tav tm="100000">
                                          <p:val>
                                            <p:strVal val="#ppt_x"/>
                                          </p:val>
                                        </p:tav>
                                      </p:tavLst>
                                    </p:anim>
                                    <p:anim calcmode="lin" valueType="num">
                                      <p:cBhvr>
                                        <p:cTn id="14" dur="1000" fill="hold"/>
                                        <p:tgtEl>
                                          <p:spTgt spid="3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6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Title &amp; Bullets">
  <a:themeElements>
    <a:clrScheme name="Custom 7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2D2D8A"/>
      </a:folHlink>
    </a:clrScheme>
    <a:fontScheme name="Title &amp; Bullets">
      <a:majorFont>
        <a:latin typeface="Arial"/>
        <a:ea typeface="ヒラギノ角ゴ ProN W6"/>
        <a:cs typeface=""/>
      </a:majorFont>
      <a:minorFont>
        <a:latin typeface="Arial"/>
        <a:ea typeface="ヒラギノ角ゴ ProN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pitchFamily="1" charset="0"/>
            <a:ea typeface="ヒラギノ角ゴ ProN W3" pitchFamily="1" charset="-128"/>
            <a:sym typeface="Gill Sans" pitchFamily="1"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Gill Sans" pitchFamily="1" charset="0"/>
            <a:ea typeface="ヒラギノ角ゴ ProN W3" pitchFamily="1" charset="-128"/>
            <a:sym typeface="Gill Sans" pitchFamily="1"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dex xmlns="aa5ff1dd-5f7c-48b4-9ad3-cc885c26e94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12FD567768A440A3E754DC844C3091" ma:contentTypeVersion="1" ma:contentTypeDescription="Create a new document." ma:contentTypeScope="" ma:versionID="655031e21ba5097a487bbf97808c4218">
  <xsd:schema xmlns:xsd="http://www.w3.org/2001/XMLSchema" xmlns:xs="http://www.w3.org/2001/XMLSchema" xmlns:p="http://schemas.microsoft.com/office/2006/metadata/properties" xmlns:ns2="aa5ff1dd-5f7c-48b4-9ad3-cc885c26e948" targetNamespace="http://schemas.microsoft.com/office/2006/metadata/properties" ma:root="true" ma:fieldsID="cca46fd735f0aa59405cc1829354fc18" ns2:_="">
    <xsd:import namespace="aa5ff1dd-5f7c-48b4-9ad3-cc885c26e948"/>
    <xsd:element name="properties">
      <xsd:complexType>
        <xsd:sequence>
          <xsd:element name="documentManagement">
            <xsd:complexType>
              <xsd:all>
                <xsd:element ref="ns2:Index"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5ff1dd-5f7c-48b4-9ad3-cc885c26e948" elementFormDefault="qualified">
    <xsd:import namespace="http://schemas.microsoft.com/office/2006/documentManagement/types"/>
    <xsd:import namespace="http://schemas.microsoft.com/office/infopath/2007/PartnerControls"/>
    <xsd:element name="Index" ma:index="8" nillable="true" ma:displayName="Index" ma:internalName="Index">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19B1F9-8B1C-4336-81E5-063498E735F5}">
  <ds:schemaRefs>
    <ds:schemaRef ds:uri="http://schemas.microsoft.com/office/2006/documentManagement/types"/>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schemas.openxmlformats.org/package/2006/metadata/core-properties"/>
    <ds:schemaRef ds:uri="aa5ff1dd-5f7c-48b4-9ad3-cc885c26e948"/>
    <ds:schemaRef ds:uri="http://www.w3.org/XML/1998/namespace"/>
  </ds:schemaRefs>
</ds:datastoreItem>
</file>

<file path=customXml/itemProps2.xml><?xml version="1.0" encoding="utf-8"?>
<ds:datastoreItem xmlns:ds="http://schemas.openxmlformats.org/officeDocument/2006/customXml" ds:itemID="{887DD40A-63C5-4FA3-9CA5-7FB39084CD7A}">
  <ds:schemaRefs>
    <ds:schemaRef ds:uri="http://schemas.microsoft.com/sharepoint/v3/contenttype/forms"/>
  </ds:schemaRefs>
</ds:datastoreItem>
</file>

<file path=customXml/itemProps3.xml><?xml version="1.0" encoding="utf-8"?>
<ds:datastoreItem xmlns:ds="http://schemas.openxmlformats.org/officeDocument/2006/customXml" ds:itemID="{6B6969B7-D57B-4451-ABC8-03280ECC84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5ff1dd-5f7c-48b4-9ad3-cc885c26e9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3560</TotalTime>
  <Pages>0</Pages>
  <Words>1261</Words>
  <Characters>0</Characters>
  <Application>Microsoft Office PowerPoint</Application>
  <PresentationFormat>Custom</PresentationFormat>
  <Lines>0</Lines>
  <Paragraphs>240</Paragraphs>
  <Slides>20</Slides>
  <Notes>11</Notes>
  <HiddenSlides>1</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Title &amp; Bullets</vt:lpstr>
      <vt:lpstr>Microsoft DataMarket:  Leveraging cloud to deliver public domain and commercial data to millions </vt:lpstr>
      <vt:lpstr>Enterprise Data usage</vt:lpstr>
      <vt:lpstr>Challenge: Need to build new application</vt:lpstr>
      <vt:lpstr>Windows Azure DataMarket Premium, Trusted, Secure</vt:lpstr>
      <vt:lpstr>Components Premium, Trusted, Secure</vt:lpstr>
      <vt:lpstr>Demo Marketplace, Excel, Facebook, Bing</vt:lpstr>
      <vt:lpstr>PowerPoint Presentation</vt:lpstr>
      <vt:lpstr>Thank You!</vt:lpstr>
      <vt:lpstr>Benefits</vt:lpstr>
      <vt:lpstr>DataMarket Business Model</vt:lpstr>
      <vt:lpstr>Learn More…</vt:lpstr>
      <vt:lpstr>PowerPoint Presentation</vt:lpstr>
      <vt:lpstr>Challenge: Need to build new application</vt:lpstr>
      <vt:lpstr>OnTerra: Mapping Crime Data</vt:lpstr>
      <vt:lpstr>Facebook: Mash-up social network and crime data</vt:lpstr>
      <vt:lpstr>Office 2010 Integration</vt:lpstr>
      <vt:lpstr>Scenarios by categories</vt:lpstr>
      <vt:lpstr>Enterprise Data usage by vertical Includes Enterprise/Mid market and ISVS</vt:lpstr>
      <vt:lpstr>PowerPoint Presentation</vt:lpstr>
      <vt:lpstr>Microsoft a Leader in Gartner  BI Platform Magic Quadrant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Sudhir Hasbe</dc:creator>
  <cp:lastModifiedBy>Sudhir Hasbe</cp:lastModifiedBy>
  <cp:revision>123</cp:revision>
  <dcterms:modified xsi:type="dcterms:W3CDTF">2011-02-04T19:11:03Z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0x010100BA12FD567768A440A3E754DC844C3091</vt:lpwstr>
  </property>
</Properties>
</file>